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4"/>
  </p:sldMasterIdLst>
  <p:notesMasterIdLst>
    <p:notesMasterId r:id="rId22"/>
  </p:notesMasterIdLst>
  <p:sldIdLst>
    <p:sldId id="256" r:id="rId5"/>
    <p:sldId id="262" r:id="rId6"/>
    <p:sldId id="298" r:id="rId7"/>
    <p:sldId id="265" r:id="rId8"/>
    <p:sldId id="301" r:id="rId9"/>
    <p:sldId id="302" r:id="rId10"/>
    <p:sldId id="303" r:id="rId11"/>
    <p:sldId id="304" r:id="rId12"/>
    <p:sldId id="305" r:id="rId13"/>
    <p:sldId id="299" r:id="rId14"/>
    <p:sldId id="300" r:id="rId15"/>
    <p:sldId id="306" r:id="rId16"/>
    <p:sldId id="308" r:id="rId17"/>
    <p:sldId id="307" r:id="rId18"/>
    <p:sldId id="309" r:id="rId19"/>
    <p:sldId id="310" r:id="rId20"/>
    <p:sldId id="261" r:id="rId21"/>
  </p:sldIdLst>
  <p:sldSz cx="17340263" cy="9753600"/>
  <p:notesSz cx="7010400" cy="92964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B297"/>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CAD2E8"/>
          </a:solidFill>
        </a:fill>
      </a:tcStyle>
    </a:wholeTbl>
    <a:band2H>
      <a:tcTxStyle/>
      <a:tcStyle>
        <a:tcBdr/>
        <a:fill>
          <a:solidFill>
            <a:srgbClr val="E6EAF4"/>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1"/>
          </a:solidFill>
        </a:fill>
      </a:tcStyle>
    </a:firstRow>
  </a:tblStyle>
  <a:tblStyle styleId="{C7B018BB-80A7-4F77-B60F-C8B233D01FF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F2E7CB"/>
          </a:solidFill>
        </a:fill>
      </a:tcStyle>
    </a:wholeTbl>
    <a:band2H>
      <a:tcTxStyle/>
      <a:tcStyle>
        <a:tcBdr/>
        <a:fill>
          <a:solidFill>
            <a:srgbClr val="F8F4E7"/>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3"/>
          </a:solidFill>
        </a:fill>
      </a:tcStyle>
    </a:firstRow>
  </a:tblStyle>
  <a:tblStyle styleId="{EEE7283C-3CF3-47DC-8721-378D4A62B228}"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D5CDDE"/>
          </a:solidFill>
        </a:fill>
      </a:tcStyle>
    </a:wholeTbl>
    <a:band2H>
      <a:tcTxStyle/>
      <a:tcStyle>
        <a:tcBdr/>
        <a:fill>
          <a:solidFill>
            <a:srgbClr val="EBE8E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chemeClr val="accent6"/>
          </a:solidFill>
        </a:fill>
      </a:tcStyle>
    </a:firstRow>
  </a:tblStyle>
  <a:tblStyle styleId="{CF821DB8-F4EB-4A41-A1BA-3FCAFE7338EE}" styleName="">
    <a:tblBg/>
    <a:wholeTbl>
      <a:tcTxStyle b="off"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0F0F0"/>
          </a:solidFill>
        </a:fill>
      </a:tcStyle>
    </a:wholeTbl>
    <a:band2H>
      <a:tcTxStyle/>
      <a:tcStyle>
        <a:tcBdr/>
        <a:fill>
          <a:solidFill>
            <a:srgbClr val="00A585"/>
          </a:solidFill>
        </a:fill>
      </a:tcStyle>
    </a:band2H>
    <a:firstCol>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Open Sans Regular"/>
          <a:ea typeface="Open Sans Regular"/>
          <a:cs typeface="Open Sans Regular"/>
        </a:font>
        <a:srgbClr val="A5A5A5"/>
      </a:tcTxStyle>
      <a:tcStyle>
        <a:tcBdr>
          <a:left>
            <a:ln w="12700" cap="flat">
              <a:noFill/>
              <a:miter lim="400000"/>
            </a:ln>
          </a:left>
          <a:right>
            <a:ln w="12700" cap="flat">
              <a:noFill/>
              <a:miter lim="400000"/>
            </a:ln>
          </a:right>
          <a:top>
            <a:ln w="508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rgbClr val="00A585"/>
          </a:solidFill>
        </a:fill>
      </a:tcStyle>
    </a:lastRow>
    <a:firstRow>
      <a:tcTxStyle b="on" i="off">
        <a:font>
          <a:latin typeface="Open Sans Regular"/>
          <a:ea typeface="Open Sans Regular"/>
          <a:cs typeface="Open Sans Regular"/>
        </a:font>
        <a:srgbClr val="00A585"/>
      </a:tcTxStyle>
      <a:tcStyle>
        <a:tcBdr>
          <a:left>
            <a:ln w="12700" cap="flat">
              <a:noFill/>
              <a:miter lim="400000"/>
            </a:ln>
          </a:left>
          <a:right>
            <a:ln w="12700" cap="flat">
              <a:noFill/>
              <a:miter lim="400000"/>
            </a:ln>
          </a:right>
          <a:top>
            <a:ln w="25400" cap="flat">
              <a:solidFill>
                <a:srgbClr val="A5A5A5"/>
              </a:solidFill>
              <a:prstDash val="solid"/>
              <a:round/>
            </a:ln>
          </a:top>
          <a:bottom>
            <a:ln w="25400" cap="flat">
              <a:solidFill>
                <a:srgbClr val="A5A5A5"/>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Open Sans Regular"/>
          <a:ea typeface="Open Sans Regular"/>
          <a:cs typeface="Open Sans Regular"/>
        </a:font>
        <a:srgbClr val="A5A5A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E0E0E0"/>
          </a:solidFill>
        </a:fill>
      </a:tcStyle>
    </a:wholeTbl>
    <a:band2H>
      <a:tcTxStyle/>
      <a:tcStyle>
        <a:tcBdr/>
        <a:fill>
          <a:solidFill>
            <a:srgbClr val="F0F0F0"/>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381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381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A5A5A5"/>
          </a:solidFill>
        </a:fill>
      </a:tcStyle>
    </a:firstRow>
  </a:tblStyle>
  <a:tblStyle styleId="{2708684C-4D16-4618-839F-0558EEFCDFE6}" styleName="">
    <a:tblBg/>
    <a:wholeTbl>
      <a:tcTxStyle b="off"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wholeTbl>
    <a:band2H>
      <a:tcTxStyle/>
      <a:tcStyle>
        <a:tcBdr/>
        <a:fill>
          <a:solidFill>
            <a:srgbClr val="FFFFFF"/>
          </a:solidFill>
        </a:fill>
      </a:tcStyle>
    </a:band2H>
    <a:firstCol>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solidFill>
            <a:srgbClr val="00A585">
              <a:alpha val="20000"/>
            </a:srgbClr>
          </a:solidFill>
        </a:fill>
      </a:tcStyle>
    </a:firstCol>
    <a:la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50800" cap="flat">
              <a:solidFill>
                <a:srgbClr val="00A585"/>
              </a:solidFill>
              <a:prstDash val="solid"/>
              <a:round/>
            </a:ln>
          </a:top>
          <a:bottom>
            <a:ln w="127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lastRow>
    <a:firstRow>
      <a:tcTxStyle b="on" i="off">
        <a:font>
          <a:latin typeface="Open Sans Regular"/>
          <a:ea typeface="Open Sans Regular"/>
          <a:cs typeface="Open Sans Regular"/>
        </a:font>
        <a:srgbClr val="00A585"/>
      </a:tcTxStyle>
      <a:tcStyle>
        <a:tcBdr>
          <a:left>
            <a:ln w="12700" cap="flat">
              <a:solidFill>
                <a:srgbClr val="00A585"/>
              </a:solidFill>
              <a:prstDash val="solid"/>
              <a:round/>
            </a:ln>
          </a:left>
          <a:right>
            <a:ln w="12700" cap="flat">
              <a:solidFill>
                <a:srgbClr val="00A585"/>
              </a:solidFill>
              <a:prstDash val="solid"/>
              <a:round/>
            </a:ln>
          </a:right>
          <a:top>
            <a:ln w="12700" cap="flat">
              <a:solidFill>
                <a:srgbClr val="00A585"/>
              </a:solidFill>
              <a:prstDash val="solid"/>
              <a:round/>
            </a:ln>
          </a:top>
          <a:bottom>
            <a:ln w="25400" cap="flat">
              <a:solidFill>
                <a:srgbClr val="00A585"/>
              </a:solidFill>
              <a:prstDash val="solid"/>
              <a:round/>
            </a:ln>
          </a:bottom>
          <a:insideH>
            <a:ln w="12700" cap="flat">
              <a:solidFill>
                <a:srgbClr val="00A585"/>
              </a:solidFill>
              <a:prstDash val="solid"/>
              <a:round/>
            </a:ln>
          </a:insideH>
          <a:insideV>
            <a:ln w="12700" cap="flat">
              <a:solidFill>
                <a:srgbClr val="00A585"/>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16"/>
    <p:restoredTop sz="70315" autoAdjust="0"/>
  </p:normalViewPr>
  <p:slideViewPr>
    <p:cSldViewPr snapToGrid="0">
      <p:cViewPr varScale="1">
        <p:scale>
          <a:sx n="36" d="100"/>
          <a:sy n="36" d="100"/>
        </p:scale>
        <p:origin x="1608" y="60"/>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406400" y="696913"/>
            <a:ext cx="6197600" cy="3486150"/>
          </a:xfrm>
          <a:prstGeom prst="rect">
            <a:avLst/>
          </a:prstGeom>
        </p:spPr>
        <p:txBody>
          <a:bodyPr lIns="93177" tIns="46589" rIns="93177" bIns="46589"/>
          <a:lstStyle/>
          <a:p>
            <a:endParaRPr dirty="0"/>
          </a:p>
        </p:txBody>
      </p:sp>
      <p:sp>
        <p:nvSpPr>
          <p:cNvPr id="117" name="Shape 117"/>
          <p:cNvSpPr>
            <a:spLocks noGrp="1"/>
          </p:cNvSpPr>
          <p:nvPr>
            <p:ph type="body" sz="quarter" idx="1"/>
          </p:nvPr>
        </p:nvSpPr>
        <p:spPr>
          <a:xfrm>
            <a:off x="934720" y="4415790"/>
            <a:ext cx="5140960" cy="4183380"/>
          </a:xfrm>
          <a:prstGeom prst="rect">
            <a:avLst/>
          </a:prstGeom>
        </p:spPr>
        <p:txBody>
          <a:bodyPr lIns="93177" tIns="46589" rIns="93177" bIns="46589"/>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noProof="0" dirty="0"/>
              <a:t>[</a:t>
            </a:r>
            <a:r>
              <a:rPr lang="pt-PT" sz="1400" noProof="0" dirty="0" err="1"/>
              <a:t>NdT</a:t>
            </a:r>
            <a:r>
              <a:rPr lang="pt-PT" sz="1400" noProof="0" dirty="0"/>
              <a:t>: tradução do ciclo: “Avaliação e análise – Desenvolvimento de estratégias – Planeamento e conceção do programa – Execução e acompanhamento – Avaliação e aprendizagem”]</a:t>
            </a:r>
          </a:p>
          <a:p>
            <a:endParaRPr lang="pt-PT" sz="1400" noProof="0" dirty="0"/>
          </a:p>
          <a:p>
            <a:r>
              <a:rPr lang="pt-PT" sz="1400" noProof="0" dirty="0"/>
              <a:t>Dê as boas-vindas a todos os participantes. Pergunte-lhes se têm os seus Manuais Esfera prontos, pois precisarão deles para esta sessão.</a:t>
            </a:r>
          </a:p>
          <a:p>
            <a:endParaRPr lang="pt-PT" sz="1400" noProof="0" dirty="0"/>
          </a:p>
          <a:p>
            <a:r>
              <a:rPr lang="pt-PT" sz="1400" b="1" noProof="0" dirty="0"/>
              <a:t>Nota: </a:t>
            </a:r>
            <a:r>
              <a:rPr lang="pt-PT" sz="1400" noProof="0" dirty="0"/>
              <a:t>Dependendo do seu grupo de participantes e de preocupações relacionadas com a disponibilidade da Internet e a largura de banda, pode optar por incentivar os participantes a ligar os seus portáteis e a aceder ao Manual interativo (https://handbook.spherestandards.org/). Este facto facilitará a consulta rápida do Manual, mas tenha em atenção que as referências de página não serão úteis nessa aplicação e que o facto de terem os portáteis ligados pode levar os participantes a verificarem o correio eletrónico durante a sessão. A utilização do Manual interativo será mais útil na 2.ª fase da atividade (descrita no diapositivo 14).</a:t>
            </a:r>
          </a:p>
        </p:txBody>
      </p:sp>
    </p:spTree>
    <p:extLst>
      <p:ext uri="{BB962C8B-B14F-4D97-AF65-F5344CB8AC3E}">
        <p14:creationId xmlns:p14="http://schemas.microsoft.com/office/powerpoint/2010/main" val="4177907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noProof="0" dirty="0"/>
              <a:t>[</a:t>
            </a:r>
            <a:r>
              <a:rPr lang="pt-PT" sz="1400" noProof="0" dirty="0" err="1"/>
              <a:t>NdT</a:t>
            </a:r>
            <a:r>
              <a:rPr lang="pt-PT" sz="1400" noProof="0" dirty="0"/>
              <a:t>: tradução do ciclo: “Avaliação e análise – Desenvolvimento de estratégias – Planeamento e conceção do programa – Execução e acompanhamento – Avaliação e aprendizagem”]</a:t>
            </a:r>
          </a:p>
          <a:p>
            <a:endParaRPr lang="pt-PT" sz="1400" noProof="0" dirty="0"/>
          </a:p>
          <a:p>
            <a:r>
              <a:rPr lang="pt-PT" sz="1400" dirty="0"/>
              <a:t>Consulte rapidamente o ciclo uma vez mais e pergunte se há alguma questão. Esclareça quaisquer pontos até sentir que todos compreendem o modelo e o significado de cada fase.</a:t>
            </a:r>
          </a:p>
        </p:txBody>
      </p:sp>
    </p:spTree>
    <p:extLst>
      <p:ext uri="{BB962C8B-B14F-4D97-AF65-F5344CB8AC3E}">
        <p14:creationId xmlns:p14="http://schemas.microsoft.com/office/powerpoint/2010/main" val="13474722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noProof="0" dirty="0"/>
              <a:t>Anuncie o exercício e explique que, para o resto da sessão, os participantes serão “enfermeiros de triagem” (depois “médicos”), diagnosticando diferentes cenários do ciclo do programa para determinar se estão ou não de acordo com as orientações da Esfera.</a:t>
            </a:r>
          </a:p>
          <a:p>
            <a:endParaRPr lang="en-GB" sz="1400" noProof="0" dirty="0"/>
          </a:p>
          <a:p>
            <a:r>
              <a:rPr lang="pt-PT" sz="1400" noProof="0" dirty="0"/>
              <a:t>Distribua os impressos do ficheiro </a:t>
            </a:r>
            <a:r>
              <a:rPr lang="pt-PT" sz="1400" b="1" noProof="0" dirty="0"/>
              <a:t>STP 12 </a:t>
            </a:r>
            <a:r>
              <a:rPr lang="en-GB" sz="1400" b="1" noProof="0" dirty="0"/>
              <a:t>Programme Cycle Check-Up Exercise.docx (</a:t>
            </a:r>
            <a:r>
              <a:rPr lang="pt-PT" sz="1400" b="1" noProof="0" dirty="0"/>
              <a:t>Exercício de Verificação do Ciclo do Programa)</a:t>
            </a:r>
            <a:r>
              <a:rPr lang="pt-PT" sz="1400" noProof="0" dirty="0"/>
              <a:t> (páginas 1-4, um exemplar por participante). </a:t>
            </a:r>
            <a:r>
              <a:rPr lang="pt-PT" sz="1400" b="1" noProof="0" dirty="0"/>
              <a:t>Não distribua as páginas 5 e 6</a:t>
            </a:r>
            <a:r>
              <a:rPr lang="pt-PT" sz="1400" noProof="0" dirty="0"/>
              <a:t> (esta é a folha de respostas).</a:t>
            </a:r>
          </a:p>
        </p:txBody>
      </p:sp>
    </p:spTree>
    <p:extLst>
      <p:ext uri="{BB962C8B-B14F-4D97-AF65-F5344CB8AC3E}">
        <p14:creationId xmlns:p14="http://schemas.microsoft.com/office/powerpoint/2010/main" val="25171415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Explique as regras. Deixe claro que a primeira tarefa deve ser feita individualmente e que se espera que cada um responda por si próprio a cada pergunta, utilizando a coluna 1 da folha de respostas</a:t>
            </a:r>
            <a:r>
              <a:rPr lang="en-US" sz="1400" dirty="0"/>
              <a:t>. </a:t>
            </a:r>
          </a:p>
        </p:txBody>
      </p:sp>
    </p:spTree>
    <p:extLst>
      <p:ext uri="{BB962C8B-B14F-4D97-AF65-F5344CB8AC3E}">
        <p14:creationId xmlns:p14="http://schemas.microsoft.com/office/powerpoint/2010/main" val="26829095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pt-PT" sz="1400" noProof="0" dirty="0"/>
              <a:t>Depois de todos terem preenchido a coluna 1 da folha de respostas, divida os participantes em cinco grupos. Atribua a cada grupo uma fase do ciclo do programa e peça a cada grupo que escreva o título da fase do ciclo que lhe foi atribuída no topo do seu </a:t>
            </a:r>
            <a:r>
              <a:rPr lang="pt-PT" sz="1400" noProof="0" dirty="0" err="1"/>
              <a:t>flip</a:t>
            </a:r>
            <a:r>
              <a:rPr lang="pt-PT" sz="1400" noProof="0" dirty="0"/>
              <a:t> </a:t>
            </a:r>
            <a:r>
              <a:rPr lang="pt-PT" sz="1400" noProof="0" dirty="0" err="1"/>
              <a:t>chart</a:t>
            </a:r>
            <a:r>
              <a:rPr lang="pt-PT" sz="1400" noProof="0" dirty="0"/>
              <a:t>.</a:t>
            </a:r>
          </a:p>
          <a:p>
            <a:pPr marL="0" marR="0" lvl="0" indent="0" defTabSz="457200" eaLnBrk="1" fontAlgn="auto" latinLnBrk="0" hangingPunct="1">
              <a:lnSpc>
                <a:spcPct val="117999"/>
              </a:lnSpc>
              <a:spcBef>
                <a:spcPts val="0"/>
              </a:spcBef>
              <a:spcAft>
                <a:spcPts val="0"/>
              </a:spcAft>
              <a:buClrTx/>
              <a:buSzTx/>
              <a:buFontTx/>
              <a:buNone/>
              <a:tabLst/>
              <a:defRPr/>
            </a:pPr>
            <a:endParaRPr lang="en-US" sz="1400" dirty="0"/>
          </a:p>
          <a:p>
            <a:pPr marL="0" marR="0" lvl="0" indent="0" defTabSz="457200" eaLnBrk="1" fontAlgn="auto" latinLnBrk="0" hangingPunct="1">
              <a:lnSpc>
                <a:spcPct val="117999"/>
              </a:lnSpc>
              <a:spcBef>
                <a:spcPts val="0"/>
              </a:spcBef>
              <a:spcAft>
                <a:spcPts val="0"/>
              </a:spcAft>
              <a:buClrTx/>
              <a:buSzTx/>
              <a:buFontTx/>
              <a:buNone/>
              <a:tabLst/>
              <a:defRPr/>
            </a:pPr>
            <a:r>
              <a:rPr lang="pt-PT" sz="1400" dirty="0"/>
              <a:t>As instruções para a fase 2 estão disponíveis no diapositivo seguinte.</a:t>
            </a:r>
            <a:endParaRPr lang="en-US" sz="1400" dirty="0"/>
          </a:p>
        </p:txBody>
      </p:sp>
    </p:spTree>
    <p:extLst>
      <p:ext uri="{BB962C8B-B14F-4D97-AF65-F5344CB8AC3E}">
        <p14:creationId xmlns:p14="http://schemas.microsoft.com/office/powerpoint/2010/main" val="608758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Explique que os cinco grupos de trabalho devem rever as suas conclusões iniciais conjuntas e chegar a acordo sobre um diagnóstico, e depois, localizar e citar referências específicas do Manual Esfera para orientar melhorias para cada cenário.</a:t>
            </a:r>
          </a:p>
          <a:p>
            <a:endParaRPr lang="en-US" sz="1400" dirty="0"/>
          </a:p>
          <a:p>
            <a:r>
              <a:rPr lang="pt-PT" sz="1400" dirty="0"/>
              <a:t>Devem encontrar dois a três pontos para cada cenário (podem citar mais, se tiverem tempo). Peça a cada grupo que utilize apenas uma folha de </a:t>
            </a:r>
            <a:r>
              <a:rPr lang="pt-PT" sz="1400" dirty="0" err="1"/>
              <a:t>flip</a:t>
            </a:r>
            <a:r>
              <a:rPr lang="pt-PT" sz="1400" dirty="0"/>
              <a:t> </a:t>
            </a:r>
            <a:r>
              <a:rPr lang="pt-PT" sz="1400" dirty="0" err="1"/>
              <a:t>chart</a:t>
            </a:r>
            <a:r>
              <a:rPr lang="pt-PT" sz="1400" dirty="0"/>
              <a:t> para abordar ambos os cenários.</a:t>
            </a:r>
          </a:p>
          <a:p>
            <a:endParaRPr lang="en-US" sz="1400" dirty="0"/>
          </a:p>
          <a:p>
            <a:r>
              <a:rPr lang="pt-PT" sz="1400" dirty="0"/>
              <a:t>Este é o momento certo para aconselhar os participantes a utilizar o Manual interativo online, caso tenham decidido utilizá-lo</a:t>
            </a:r>
            <a:r>
              <a:rPr lang="en-US" sz="1400" dirty="0"/>
              <a:t>: handbook.spherestandards.org.</a:t>
            </a:r>
          </a:p>
          <a:p>
            <a:endParaRPr lang="en-US" sz="1400" noProof="0" dirty="0"/>
          </a:p>
          <a:p>
            <a:r>
              <a:rPr lang="pt-PT" sz="1400" noProof="0" dirty="0"/>
              <a:t>Quando os 20 minutos acabarem, cada grupo tem até 5 minutos para reproduzir as suas respostas para todo o grupo.</a:t>
            </a:r>
            <a:endParaRPr lang="en-GB" sz="1400" noProof="0" dirty="0"/>
          </a:p>
        </p:txBody>
      </p:sp>
    </p:spTree>
    <p:extLst>
      <p:ext uri="{BB962C8B-B14F-4D97-AF65-F5344CB8AC3E}">
        <p14:creationId xmlns:p14="http://schemas.microsoft.com/office/powerpoint/2010/main" val="5717762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noProof="0" dirty="0"/>
              <a:t>Reserve um momento para reflexão final e pergunte se há algum voluntário que gostaria de partilhar a sua resposta para a primeira pergunta. Quando não houver mais respostas, passe à segunda e à terceira perguntas. Realce os pontos-chave importantes apresentados - e reforce com os seus próprios, por exemplo:</a:t>
            </a:r>
            <a:endParaRPr lang="en-GB" sz="1400" noProof="0" dirty="0"/>
          </a:p>
          <a:p>
            <a:endParaRPr lang="en-GB" sz="1400" noProof="0" dirty="0"/>
          </a:p>
          <a:p>
            <a:pPr marL="342900" indent="-342900">
              <a:buFont typeface="Arial" panose="020B0604020202020204" pitchFamily="34" charset="0"/>
              <a:buChar char="•"/>
            </a:pPr>
            <a:r>
              <a:rPr lang="pt-PT" sz="1400" noProof="0" dirty="0"/>
              <a:t>qualquer coisa relacionada com algo de  novo, ou sobre a qual os participantes não tenham pensado anteriormente;</a:t>
            </a:r>
            <a:endParaRPr lang="en-GB" sz="1400" noProof="0" dirty="0"/>
          </a:p>
          <a:p>
            <a:pPr marL="342900" indent="-342900">
              <a:buFont typeface="Arial" panose="020B0604020202020204" pitchFamily="34" charset="0"/>
              <a:buChar char="•"/>
            </a:pPr>
            <a:r>
              <a:rPr lang="pt-PT" sz="1400" noProof="0" dirty="0"/>
              <a:t>importância para qualquer tipo específico de trabalho ou papel mencionado. Por exemplo: “Costumo trabalhar na resposta de emergência e não tinha considerado a necessidade de refletir e avaliar”, ou algo semelhante</a:t>
            </a:r>
            <a:r>
              <a:rPr lang="en-GB" sz="1400" noProof="0" dirty="0"/>
              <a:t>;</a:t>
            </a:r>
          </a:p>
          <a:p>
            <a:pPr marL="342900" indent="-342900">
              <a:buFont typeface="Arial" panose="020B0604020202020204" pitchFamily="34" charset="0"/>
              <a:buChar char="•"/>
            </a:pPr>
            <a:r>
              <a:rPr lang="en-GB" sz="1400" noProof="0" dirty="0"/>
              <a:t>a </a:t>
            </a:r>
            <a:r>
              <a:rPr lang="en-GB" sz="1400" noProof="0" dirty="0" err="1"/>
              <a:t>Esfera</a:t>
            </a:r>
            <a:r>
              <a:rPr lang="en-GB" sz="1400" noProof="0" dirty="0"/>
              <a:t> </a:t>
            </a:r>
            <a:r>
              <a:rPr lang="en-GB" sz="1400" noProof="0" dirty="0" err="1"/>
              <a:t>refere</a:t>
            </a:r>
            <a:r>
              <a:rPr lang="en-GB" sz="1400" noProof="0" dirty="0"/>
              <a:t>-se a </a:t>
            </a:r>
            <a:r>
              <a:rPr lang="en-GB" sz="1400" noProof="0" dirty="0" err="1"/>
              <a:t>todas</a:t>
            </a:r>
            <a:r>
              <a:rPr lang="en-GB" sz="1400" noProof="0" dirty="0"/>
              <a:t> as </a:t>
            </a:r>
            <a:r>
              <a:rPr lang="en-GB" sz="1400" noProof="0" dirty="0" err="1"/>
              <a:t>fases</a:t>
            </a:r>
            <a:r>
              <a:rPr lang="en-GB" sz="1400" noProof="0" dirty="0"/>
              <a:t> do </a:t>
            </a:r>
            <a:r>
              <a:rPr lang="en-GB" sz="1400" noProof="0" dirty="0" err="1"/>
              <a:t>ciclo</a:t>
            </a:r>
            <a:r>
              <a:rPr lang="en-GB" sz="1400" noProof="0" dirty="0"/>
              <a:t> do </a:t>
            </a:r>
            <a:r>
              <a:rPr lang="en-GB" sz="1400" noProof="0" dirty="0" err="1"/>
              <a:t>programa</a:t>
            </a:r>
            <a:r>
              <a:rPr lang="en-GB" sz="1400" noProof="0" dirty="0"/>
              <a:t>; e</a:t>
            </a:r>
          </a:p>
          <a:p>
            <a:pPr marL="342900" indent="-342900">
              <a:buFont typeface="Arial" panose="020B0604020202020204" pitchFamily="34" charset="0"/>
              <a:buChar char="•"/>
            </a:pPr>
            <a:r>
              <a:rPr lang="pt-PT" sz="1400" noProof="0" dirty="0"/>
              <a:t>uma resposta humanitária profissional significa realizar todas as fases do ciclo do programa. Por exemplo, o planeamento sem avaliação não faz sentido. A execução sem monitorização pode ser um exercício muito perdulário. Escolher a melhor estratégia de resposta humanitária num contexto específico é fundamental para desenvolver bons programas (dito de outra forma - </a:t>
            </a:r>
            <a:r>
              <a:rPr lang="pt-PT" sz="1400" b="1" noProof="0" dirty="0"/>
              <a:t>não vale a pena fazer bem o trabalho, se não se está a fazer o trabalho certo</a:t>
            </a:r>
            <a:r>
              <a:rPr lang="pt-PT" sz="1400" noProof="0" dirty="0"/>
              <a:t>).</a:t>
            </a:r>
            <a:endParaRPr lang="en-GB" sz="1400" b="1" u="none" noProof="0" dirty="0"/>
          </a:p>
          <a:p>
            <a:pPr marL="0" indent="0">
              <a:buFont typeface="Arial" panose="020B0604020202020204" pitchFamily="34" charset="0"/>
              <a:buNone/>
            </a:pPr>
            <a:endParaRPr lang="en-GB" sz="1400" noProof="0" dirty="0"/>
          </a:p>
          <a:p>
            <a:pPr marL="0" indent="0">
              <a:buFont typeface="Arial" panose="020B0604020202020204" pitchFamily="34" charset="0"/>
              <a:buNone/>
            </a:pPr>
            <a:r>
              <a:rPr lang="pt-PT" sz="1400" noProof="0" dirty="0"/>
              <a:t>Certifique-se de que, pelo menos as duas mensagens seguintes, são destacadas:</a:t>
            </a:r>
            <a:endParaRPr lang="en-GB" sz="1400" noProof="0" dirty="0"/>
          </a:p>
          <a:p>
            <a:pPr marL="457200" lvl="2" indent="-457200">
              <a:buFont typeface="+mj-lt"/>
              <a:buAutoNum type="arabicPeriod"/>
            </a:pPr>
            <a:r>
              <a:rPr lang="pt-PT" sz="1400" noProof="0" dirty="0">
                <a:effectLst/>
                <a:latin typeface="+mn-lt"/>
                <a:ea typeface="+mn-ea"/>
                <a:cs typeface="+mn-cs"/>
                <a:sym typeface="Helvetica Neue"/>
              </a:rPr>
              <a:t>O ciclo do programa é um conceito importante, na medida em que relaciona todas as fases da resposta humanitária e mostra a necessidade de executar cada uma delas corretamente, para manter a qualidade do programa global.</a:t>
            </a:r>
          </a:p>
          <a:p>
            <a:pPr marL="457200" lvl="2" indent="-457200">
              <a:buFont typeface="+mj-lt"/>
              <a:buAutoNum type="arabicPeriod"/>
            </a:pPr>
            <a:r>
              <a:rPr lang="pt-PT" sz="1400" noProof="0" dirty="0">
                <a:effectLst/>
                <a:latin typeface="+mn-lt"/>
                <a:ea typeface="+mn-ea"/>
                <a:cs typeface="+mn-cs"/>
                <a:sym typeface="Helvetica Neue"/>
              </a:rPr>
              <a:t>A Esfera refere-se a todas as fases do ciclo do programa e fornece orientações para todas elas.</a:t>
            </a:r>
          </a:p>
        </p:txBody>
      </p:sp>
    </p:spTree>
    <p:extLst>
      <p:ext uri="{BB962C8B-B14F-4D97-AF65-F5344CB8AC3E}">
        <p14:creationId xmlns:p14="http://schemas.microsoft.com/office/powerpoint/2010/main" val="15289807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sz="1400" noProof="0" dirty="0"/>
              <a:t>Clique para </a:t>
            </a:r>
            <a:r>
              <a:rPr lang="en-GB" sz="1400" noProof="0" dirty="0" err="1"/>
              <a:t>acrescentar</a:t>
            </a:r>
            <a:r>
              <a:rPr lang="en-GB" sz="1400" noProof="0" dirty="0"/>
              <a:t> </a:t>
            </a:r>
            <a:r>
              <a:rPr lang="en-GB" sz="1400" noProof="0" dirty="0" err="1"/>
              <a:t>notas</a:t>
            </a:r>
            <a:endParaRPr lang="en-GB" sz="1400" noProof="0" dirty="0"/>
          </a:p>
        </p:txBody>
      </p:sp>
    </p:spTree>
    <p:extLst>
      <p:ext uri="{BB962C8B-B14F-4D97-AF65-F5344CB8AC3E}">
        <p14:creationId xmlns:p14="http://schemas.microsoft.com/office/powerpoint/2010/main" val="39954519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noProof="0" dirty="0"/>
              <a:t>Agradeça a todos e lance o desafio </a:t>
            </a:r>
            <a:r>
              <a:rPr lang="pt-PT" sz="1400" noProof="0"/>
              <a:t>de fazerem </a:t>
            </a:r>
            <a:r>
              <a:rPr lang="pt-PT" sz="1400" noProof="0" dirty="0"/>
              <a:t>o mesmo exercício de verificação que fizeram hoje na sala </a:t>
            </a:r>
            <a:r>
              <a:rPr lang="pt-PT" sz="1400" noProof="0"/>
              <a:t>de aula, </a:t>
            </a:r>
            <a:r>
              <a:rPr lang="pt-PT" sz="1400" noProof="0" dirty="0"/>
              <a:t>no seu próximo programa de resposta humanitária.</a:t>
            </a:r>
            <a:endParaRPr lang="en-GB" sz="1400" noProof="0" dirty="0"/>
          </a:p>
        </p:txBody>
      </p:sp>
    </p:spTree>
    <p:extLst>
      <p:ext uri="{BB962C8B-B14F-4D97-AF65-F5344CB8AC3E}">
        <p14:creationId xmlns:p14="http://schemas.microsoft.com/office/powerpoint/2010/main" val="1436601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noProof="0" dirty="0"/>
              <a:t>Explique os objetivos de aprendizagem. Pergunte se alguém do grupo já participou anteriormente na formação relativa ao ciclo do programa humanitário. Em caso afirmativo, pergunte onde e por quem foi ministrada a formação.</a:t>
            </a:r>
            <a:endParaRPr lang="en-GB" sz="1400" noProof="0" dirty="0"/>
          </a:p>
          <a:p>
            <a:endParaRPr lang="en-GB" sz="1400" noProof="0" dirty="0"/>
          </a:p>
          <a:p>
            <a:r>
              <a:rPr lang="pt-PT" sz="1400" noProof="0" dirty="0"/>
              <a:t>Explique que esta sessão se centra em considerações chave para assegurar que os projetos são geridos em conformidade com as orientações da Esfera, em vez das ferramentas fundamentais para gerir projetos (quadros de registo, gráficos de lacunas e de </a:t>
            </a:r>
            <a:r>
              <a:rPr lang="pt-PT" sz="1400" noProof="0" dirty="0" err="1"/>
              <a:t>Gantt</a:t>
            </a:r>
            <a:r>
              <a:rPr lang="pt-PT" sz="1400" noProof="0" dirty="0"/>
              <a:t>, etc.) Para a maioria dos grupos, entende-se que os participantes já estarão familiarizados com as suas próprias ferramentas e modelos organizacionais para a conceção, o controlo e a elaboração de relatórios de programas. O principal objetivo desta sessão é fornecer apoio adicional a todos os participantes, independentemente das ferramentas que estejam a utilizar.</a:t>
            </a:r>
            <a:r>
              <a:rPr lang="en-GB" sz="1400" noProof="0" dirty="0"/>
              <a:t> </a:t>
            </a:r>
          </a:p>
          <a:p>
            <a:endParaRPr lang="en-GB" sz="1400" noProof="0" dirty="0"/>
          </a:p>
          <a:p>
            <a:pPr marL="0" marR="0" indent="0" defTabSz="457200" eaLnBrk="1" fontAlgn="auto" latinLnBrk="0" hangingPunct="1">
              <a:lnSpc>
                <a:spcPct val="117999"/>
              </a:lnSpc>
              <a:spcBef>
                <a:spcPts val="0"/>
              </a:spcBef>
              <a:spcAft>
                <a:spcPts val="0"/>
              </a:spcAft>
              <a:buClrTx/>
              <a:buSzTx/>
              <a:buFontTx/>
              <a:buNone/>
              <a:tabLst/>
              <a:defRPr/>
            </a:pPr>
            <a:r>
              <a:rPr lang="pt-PT" sz="1400" noProof="0" dirty="0"/>
              <a:t>Explique que esta sessão e a utilização do ciclo do programa pela Esfera podem ser ligeiramente diferentes do que estudaram noutros locais, em particular se tiverem tido a formação oficial em Gestão de Ciclo do Programa do Comité Permanente Interagências (IASC). Esta é uma abordagem mais formal, ligada diretamente aos protocolos e fases oficiais da programação e aos ciclos orçamentais das agências da ONU. Esta sessão trata dos princípios básicos, mas não apoia diretamente o </a:t>
            </a:r>
            <a:r>
              <a:rPr lang="pt-PT" sz="1400" i="1" noProof="0" dirty="0"/>
              <a:t>Cluster (Grupo)</a:t>
            </a:r>
            <a:r>
              <a:rPr lang="pt-PT" sz="1400" noProof="0" dirty="0"/>
              <a:t> da IASC e os módulos de formação sobre este tópico apoiados pelo OCHA.</a:t>
            </a:r>
            <a:endParaRPr lang="en-GB" sz="1400" noProof="0" dirty="0"/>
          </a:p>
          <a:p>
            <a:endParaRPr lang="en-GB" sz="1400" noProof="0" dirty="0"/>
          </a:p>
          <a:p>
            <a:endParaRPr lang="en-GB" sz="1400" noProof="0" dirty="0"/>
          </a:p>
        </p:txBody>
      </p:sp>
    </p:spTree>
    <p:extLst>
      <p:ext uri="{BB962C8B-B14F-4D97-AF65-F5344CB8AC3E}">
        <p14:creationId xmlns:p14="http://schemas.microsoft.com/office/powerpoint/2010/main" val="3352421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noProof="0" dirty="0"/>
              <a:t>Mostre o diagrama e pergunte o que significa para os participantes. Se cobriu as sessões STP 3 e/ou 5 mais cedo no seu workshop, então este constitui uma recapitulação e pode utilizar as animações para verificar se os participantes se lembram das fases.</a:t>
            </a:r>
            <a:endParaRPr lang="en-GB" sz="1400" noProof="0" dirty="0"/>
          </a:p>
          <a:p>
            <a:endParaRPr lang="en-GB" sz="1400" noProof="0" dirty="0"/>
          </a:p>
          <a:p>
            <a:r>
              <a:rPr lang="pt-PT" sz="1400" noProof="0" dirty="0"/>
              <a:t>Remeta os participantes para a página 9 do Manual Esfera e peça-lhes que revejam rapidamente as páginas 9 e 10. Pergunte qual é a mensagem principal deste breve debate sobre o ciclo. (Resposta: </a:t>
            </a:r>
            <a:r>
              <a:rPr lang="pt-PT" sz="1400" b="1" noProof="0" dirty="0"/>
              <a:t>As normas aplicam-se ao longo de todo o ciclo do programa</a:t>
            </a:r>
            <a:r>
              <a:rPr lang="pt-PT" sz="1400" noProof="0" dirty="0"/>
              <a:t>)</a:t>
            </a:r>
            <a:endParaRPr lang="en-GB" sz="1400" b="1" noProof="0" dirty="0"/>
          </a:p>
        </p:txBody>
      </p:sp>
    </p:spTree>
    <p:extLst>
      <p:ext uri="{BB962C8B-B14F-4D97-AF65-F5344CB8AC3E}">
        <p14:creationId xmlns:p14="http://schemas.microsoft.com/office/powerpoint/2010/main" val="33183549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pt-PT" sz="1400" noProof="0" dirty="0"/>
              <a:t>[</a:t>
            </a:r>
            <a:r>
              <a:rPr lang="pt-PT" sz="1400" noProof="0" dirty="0" err="1"/>
              <a:t>NdT</a:t>
            </a:r>
            <a:r>
              <a:rPr lang="pt-PT" sz="1400" noProof="0" dirty="0"/>
              <a:t>: tradução do ciclo: “Análise e avaliação das necessidades – Preparação – Planeamento estratégico – Mobilização de recursos – Preparação – Execução e acompanhamento – Avaliação e análise operacional pelos pares – Preparação”]</a:t>
            </a:r>
          </a:p>
          <a:p>
            <a:endParaRPr lang="en-GB" sz="1400" b="1" noProof="0" dirty="0"/>
          </a:p>
          <a:p>
            <a:r>
              <a:rPr lang="en-GB" sz="1400" b="1" noProof="0" dirty="0"/>
              <a:t>NOTA: Este </a:t>
            </a:r>
            <a:r>
              <a:rPr lang="pt-PT" sz="1400" b="1" noProof="0" dirty="0"/>
              <a:t>diapositivo é facultativo</a:t>
            </a:r>
            <a:r>
              <a:rPr lang="en-GB" sz="1400" b="1" noProof="0" dirty="0"/>
              <a:t>. </a:t>
            </a:r>
            <a:r>
              <a:rPr lang="pt-PT" sz="1400" noProof="0" dirty="0"/>
              <a:t>Se o seu grupo de formação tiver muitos representantes de </a:t>
            </a:r>
            <a:r>
              <a:rPr lang="pt-PT" sz="1400" noProof="0" dirty="0" err="1"/>
              <a:t>ONGs</a:t>
            </a:r>
            <a:r>
              <a:rPr lang="pt-PT" sz="1400" noProof="0" dirty="0"/>
              <a:t> internacionais ou da ONU, pode ser útil mostrar-lhes este diapositivo para realçar o facto de que muitos deles já estão a utilizar e estão familiarizados com este modelo, em vez do modelo ligeiramente diferente do ciclo do programa humanitário da Esfera apresentado no diapositivo anterior. Explique que este modelo do IASC está relacionado com as especificidades das equipas dos países da ONU, dos protocolos orçamentais e da elaboração de relatórios e que o modelo da Esfera é uma versão simplificada, que apresenta os princípios básicos. Com efeito, os dois modelos são muito semelhantes e os princípios gerais do ciclo aplicam-se a ambos.</a:t>
            </a:r>
            <a:r>
              <a:rPr lang="en-GB" sz="1400" noProof="0" dirty="0"/>
              <a:t> </a:t>
            </a:r>
          </a:p>
          <a:p>
            <a:endParaRPr lang="en-GB" sz="1400" noProof="0" dirty="0"/>
          </a:p>
          <a:p>
            <a:r>
              <a:rPr lang="pt-PT" sz="1400" noProof="0" dirty="0"/>
              <a:t>Pergunte aos participantes se viram ou utilizaram este modelo do ciclo do programa humanitário. Explique que este diagrama comummente citado é o modelo apresentado na Formação do Ciclo do Programa Humanitário do </a:t>
            </a:r>
            <a:r>
              <a:rPr lang="pt-PT" sz="1400" noProof="0" dirty="0" err="1"/>
              <a:t>IASC/OCHA</a:t>
            </a:r>
            <a:r>
              <a:rPr lang="pt-PT" sz="1400" noProof="0" dirty="0"/>
              <a:t>. Pergunte aos participantes se conseguem identificar rapidamente as diferenças entre os dois modelos antes de os destacar com a animação de diapositivos.</a:t>
            </a:r>
            <a:endParaRPr lang="en-GB" sz="1400" noProof="0" dirty="0"/>
          </a:p>
          <a:p>
            <a:endParaRPr lang="en-GB" sz="1400" noProof="0" dirty="0"/>
          </a:p>
        </p:txBody>
      </p:sp>
    </p:spTree>
    <p:extLst>
      <p:ext uri="{BB962C8B-B14F-4D97-AF65-F5344CB8AC3E}">
        <p14:creationId xmlns:p14="http://schemas.microsoft.com/office/powerpoint/2010/main" val="410053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Explique que irá rever rapidamente o significado de cada fase para ter a certeza de que os principais conceitos são claros para todos. Utilize os cinco diapositivos seguintes como uma simples apresentação, para se mover em cada fase do ciclo. O objetivo é simplesmente explicar o modelo e alguns princípios orientadores - e não iniciar um debate nesta altura.</a:t>
            </a:r>
            <a:r>
              <a:rPr lang="en-US" sz="1400" dirty="0"/>
              <a:t> </a:t>
            </a:r>
          </a:p>
          <a:p>
            <a:endParaRPr lang="en-US" sz="1400" dirty="0"/>
          </a:p>
          <a:p>
            <a:r>
              <a:rPr lang="pt-PT" sz="1400" dirty="0"/>
              <a:t>Cada um dos próximos diapositivos apresenta uma combinação de </a:t>
            </a:r>
            <a:r>
              <a:rPr lang="pt-PT" sz="1400" dirty="0" err="1"/>
              <a:t>considerações-chave</a:t>
            </a:r>
            <a:r>
              <a:rPr lang="pt-PT" sz="1400" dirty="0"/>
              <a:t> e atividades específicas para cada etapa do ciclo. Ao rever rapidamente cada uma delas, peça aos participantes que anotem a distinção e que apresentem exemplos de atividades ou ferramentas que estejam a utilizar para concluir cada etapa do ciclo.</a:t>
            </a:r>
            <a:endParaRPr lang="en-US" sz="1400" dirty="0"/>
          </a:p>
          <a:p>
            <a:endParaRPr lang="en-US" sz="1400" b="1" dirty="0"/>
          </a:p>
          <a:p>
            <a:r>
              <a:rPr lang="en-US" sz="1400" b="1" dirty="0"/>
              <a:t>Nota</a:t>
            </a:r>
            <a:r>
              <a:rPr lang="en-US" sz="1400" dirty="0"/>
              <a:t>: </a:t>
            </a:r>
            <a:r>
              <a:rPr lang="pt-PT" sz="1400" dirty="0"/>
              <a:t>Se estiver a prosseguir para a sessão STP 13 (A Esfera, Avaliação e Análise), então informe os participantes de que este será o foco da próxima sessão (ou de uma sessão posterior). Caso contrário, verifique as mensagens-chave no </a:t>
            </a:r>
            <a:r>
              <a:rPr lang="pt-PT" sz="1400" dirty="0" err="1"/>
              <a:t>STP</a:t>
            </a:r>
            <a:r>
              <a:rPr lang="pt-PT" sz="1400" dirty="0"/>
              <a:t> 13 e facilite um debate mais longo em torno desta fase.</a:t>
            </a:r>
            <a:endParaRPr lang="en-US" sz="1400" dirty="0"/>
          </a:p>
        </p:txBody>
      </p:sp>
    </p:spTree>
    <p:extLst>
      <p:ext uri="{BB962C8B-B14F-4D97-AF65-F5344CB8AC3E}">
        <p14:creationId xmlns:p14="http://schemas.microsoft.com/office/powerpoint/2010/main" val="50373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400" dirty="0"/>
              <a:t>Apresente as opções de exemplo enumeradas - ou acrescente os seus próprios exemplos, nomeadamente se houver algum mais adequado para o seu grupo ou local de formação. Explique que o desenvolvimento de estratégias consiste essencialmente em considerar todas as opções e selecionar os meios que sejam eficientes, promovam a dignidade e as capacidades, reduzam as vulnerabilidades, e causem o menor prejuízo.</a:t>
            </a:r>
            <a:endParaRPr lang="en-US" sz="1400" dirty="0"/>
          </a:p>
        </p:txBody>
      </p:sp>
    </p:spTree>
    <p:extLst>
      <p:ext uri="{BB962C8B-B14F-4D97-AF65-F5344CB8AC3E}">
        <p14:creationId xmlns:p14="http://schemas.microsoft.com/office/powerpoint/2010/main" val="2796491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pt-PT" sz="1400" dirty="0"/>
              <a:t>Apresente os pontos enumerados. Não são apresentadas ferramentas ou atividades específicas nesta breve descrição. Pergunte aos participantes que ferramentas ou abordagens estão a utilizar no planeamento de projetos, por exemplo, planos de projeto, modelos de planeamento organizacional, estruturas de trabalho, gráficos de </a:t>
            </a:r>
            <a:r>
              <a:rPr lang="pt-PT" sz="1400" dirty="0" err="1"/>
              <a:t>Gantt</a:t>
            </a:r>
            <a:r>
              <a:rPr lang="pt-PT" sz="1400" dirty="0"/>
              <a:t> e quadros de pessoal.</a:t>
            </a:r>
            <a:endParaRPr lang="en-US" sz="1400" dirty="0"/>
          </a:p>
        </p:txBody>
      </p:sp>
    </p:spTree>
    <p:extLst>
      <p:ext uri="{BB962C8B-B14F-4D97-AF65-F5344CB8AC3E}">
        <p14:creationId xmlns:p14="http://schemas.microsoft.com/office/powerpoint/2010/main" val="33997794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pt-PT" sz="1400" noProof="0" dirty="0"/>
              <a:t>Apresente os pontos enumerados. Reserve um momento para perguntar se existem certas normas ou protocolos que as organizações dos participantes estão a seguir no que diz respeito a ferramentas ou abordagens específicas de implementação e acompanhamento.</a:t>
            </a:r>
            <a:endParaRPr lang="en-GB" sz="1400" noProof="0" dirty="0"/>
          </a:p>
          <a:p>
            <a:endParaRPr lang="en-GB" sz="1400" noProof="0" dirty="0"/>
          </a:p>
          <a:p>
            <a:pPr marL="0" marR="0" lvl="0" indent="0" defTabSz="457200" eaLnBrk="1" fontAlgn="auto" latinLnBrk="0" hangingPunct="1">
              <a:lnSpc>
                <a:spcPct val="117999"/>
              </a:lnSpc>
              <a:spcBef>
                <a:spcPts val="0"/>
              </a:spcBef>
              <a:spcAft>
                <a:spcPts val="0"/>
              </a:spcAft>
              <a:buClrTx/>
              <a:buSzTx/>
              <a:buFontTx/>
              <a:buNone/>
              <a:tabLst/>
              <a:defRPr/>
            </a:pPr>
            <a:r>
              <a:rPr lang="en-GB" sz="1400" b="1" noProof="0" dirty="0"/>
              <a:t>Nota:</a:t>
            </a:r>
            <a:r>
              <a:rPr lang="en-GB" sz="1400" noProof="0" dirty="0"/>
              <a:t> </a:t>
            </a:r>
            <a:r>
              <a:rPr lang="pt-PT" sz="1400" noProof="0" dirty="0"/>
              <a:t>Se estiver a prosseguir para a sessão </a:t>
            </a:r>
            <a:r>
              <a:rPr lang="pt-PT" sz="1400" noProof="0" dirty="0" err="1"/>
              <a:t>STP</a:t>
            </a:r>
            <a:r>
              <a:rPr lang="pt-PT" sz="1400" noProof="0" dirty="0"/>
              <a:t> 14 (Esfera e </a:t>
            </a:r>
            <a:r>
              <a:rPr lang="pt-PT" sz="1400" noProof="0" dirty="0" err="1"/>
              <a:t>MEAL</a:t>
            </a:r>
            <a:r>
              <a:rPr lang="pt-PT" sz="1400" noProof="0" dirty="0"/>
              <a:t>), informe os participantes de que este será o foco de uma sessão posterior. Caso contrário, verifique as mensagens-chave no </a:t>
            </a:r>
            <a:r>
              <a:rPr lang="pt-PT" sz="1400" noProof="0" dirty="0" err="1"/>
              <a:t>STP</a:t>
            </a:r>
            <a:r>
              <a:rPr lang="pt-PT" sz="1400" noProof="0" dirty="0"/>
              <a:t> 14 e facilite um debate mais longo sobre esta fase. Importa referir que o acompanhamento, avaliação, responsabilização e aprendizagem (</a:t>
            </a:r>
            <a:r>
              <a:rPr lang="pt-PT" sz="1400" noProof="0" dirty="0" err="1"/>
              <a:t>MEAL</a:t>
            </a:r>
            <a:r>
              <a:rPr lang="pt-PT" sz="1400" noProof="0" dirty="0"/>
              <a:t>) tendem a ser agrupados, embora o acompanhamento e a avaliação apareçam frequentemente em diferentes fases do ciclo do programa. O acompanhamento deve começar ao mesmo tempo que a execução, e é por isso que estes não devem ser divididos entre fases.</a:t>
            </a:r>
            <a:endParaRPr lang="en-GB" sz="1400" noProof="0" dirty="0"/>
          </a:p>
          <a:p>
            <a:endParaRPr lang="en-GB" sz="1400" noProof="0" dirty="0"/>
          </a:p>
        </p:txBody>
      </p:sp>
    </p:spTree>
    <p:extLst>
      <p:ext uri="{BB962C8B-B14F-4D97-AF65-F5344CB8AC3E}">
        <p14:creationId xmlns:p14="http://schemas.microsoft.com/office/powerpoint/2010/main" val="3433683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457200" eaLnBrk="1" fontAlgn="auto" latinLnBrk="0" hangingPunct="1">
              <a:lnSpc>
                <a:spcPct val="117999"/>
              </a:lnSpc>
              <a:spcBef>
                <a:spcPts val="0"/>
              </a:spcBef>
              <a:spcAft>
                <a:spcPts val="0"/>
              </a:spcAft>
              <a:buClrTx/>
              <a:buSzTx/>
              <a:buFontTx/>
              <a:buNone/>
              <a:tabLst/>
              <a:defRPr/>
            </a:pPr>
            <a:r>
              <a:rPr lang="pt-PT" sz="1400" dirty="0"/>
              <a:t>Apresente os pontos enumerados. Pergunte se alguém fez trabalho de avaliação no terreno ou elaborou relatórios formais de avaliação. Pergunte que lições aprenderam com o exercício.</a:t>
            </a:r>
          </a:p>
        </p:txBody>
      </p:sp>
    </p:spTree>
    <p:extLst>
      <p:ext uri="{BB962C8B-B14F-4D97-AF65-F5344CB8AC3E}">
        <p14:creationId xmlns:p14="http://schemas.microsoft.com/office/powerpoint/2010/main" val="25386039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Page">
    <p:spTree>
      <p:nvGrpSpPr>
        <p:cNvPr id="1" name=""/>
        <p:cNvGrpSpPr/>
        <p:nvPr/>
      </p:nvGrpSpPr>
      <p:grpSpPr>
        <a:xfrm>
          <a:off x="0" y="0"/>
          <a:ext cx="0" cy="0"/>
          <a:chOff x="0" y="0"/>
          <a:chExt cx="0" cy="0"/>
        </a:xfrm>
      </p:grpSpPr>
      <p:sp>
        <p:nvSpPr>
          <p:cNvPr id="14" name="Title Text"/>
          <p:cNvSpPr txBox="1">
            <a:spLocks noGrp="1"/>
          </p:cNvSpPr>
          <p:nvPr>
            <p:ph type="title"/>
          </p:nvPr>
        </p:nvSpPr>
        <p:spPr>
          <a:xfrm>
            <a:off x="7120322" y="1148760"/>
            <a:ext cx="7450169" cy="1190673"/>
          </a:xfrm>
          <a:prstGeom prst="rect">
            <a:avLst/>
          </a:prstGeom>
        </p:spPr>
        <p:txBody>
          <a:bodyPr anchor="t"/>
          <a:lstStyle>
            <a:lvl1pPr algn="l">
              <a:defRPr sz="8000" cap="all">
                <a:solidFill>
                  <a:srgbClr val="000000"/>
                </a:solidFill>
                <a:latin typeface="Open Sans Light"/>
                <a:ea typeface="Open Sans Light"/>
                <a:cs typeface="Open Sans Light"/>
                <a:sym typeface="Open Sans Light"/>
              </a:defRPr>
            </a:lvl1pPr>
          </a:lstStyle>
          <a:p>
            <a:r>
              <a:rPr dirty="0"/>
              <a:t>Title Text</a:t>
            </a:r>
          </a:p>
        </p:txBody>
      </p:sp>
      <p:pic>
        <p:nvPicPr>
          <p:cNvPr id="16" name="pasted-image.pdf" descr="pasted-image.pdf"/>
          <p:cNvPicPr>
            <a:picLocks noChangeAspect="1"/>
          </p:cNvPicPr>
          <p:nvPr/>
        </p:nvPicPr>
        <p:blipFill>
          <a:blip r:embed="rId2"/>
          <a:stretch>
            <a:fillRect/>
          </a:stretch>
        </p:blipFill>
        <p:spPr>
          <a:xfrm>
            <a:off x="6784933" y="1137926"/>
            <a:ext cx="189836" cy="1919173"/>
          </a:xfrm>
          <a:prstGeom prst="rect">
            <a:avLst/>
          </a:prstGeom>
          <a:ln w="12700">
            <a:miter lim="400000"/>
          </a:ln>
        </p:spPr>
      </p:pic>
      <p:sp>
        <p:nvSpPr>
          <p:cNvPr id="18"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‹nº›</a:t>
            </a:fld>
            <a:endParaRPr dirty="0"/>
          </a:p>
        </p:txBody>
      </p:sp>
      <p:pic>
        <p:nvPicPr>
          <p:cNvPr id="7" name="pasted-image.pdf" descr="pasted-image.pdf">
            <a:extLst>
              <a:ext uri="{FF2B5EF4-FFF2-40B4-BE49-F238E27FC236}">
                <a16:creationId xmlns:a16="http://schemas.microsoft.com/office/drawing/2014/main" id="{043A524B-843B-493A-AF6F-A1C24B07C97E}"/>
              </a:ext>
            </a:extLst>
          </p:cNvPr>
          <p:cNvPicPr>
            <a:picLocks noChangeAspect="1"/>
          </p:cNvPicPr>
          <p:nvPr userDrawn="1"/>
        </p:nvPicPr>
        <p:blipFill>
          <a:blip r:embed="rId3"/>
          <a:stretch>
            <a:fillRect/>
          </a:stretch>
        </p:blipFill>
        <p:spPr>
          <a:xfrm>
            <a:off x="476628" y="683369"/>
            <a:ext cx="5870575" cy="2783162"/>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5" name="Title Text"/>
          <p:cNvSpPr txBox="1">
            <a:spLocks noGrp="1"/>
          </p:cNvSpPr>
          <p:nvPr>
            <p:ph type="title"/>
          </p:nvPr>
        </p:nvSpPr>
        <p:spPr>
          <a:xfrm>
            <a:off x="392704" y="70423"/>
            <a:ext cx="13953493" cy="1130300"/>
          </a:xfrm>
          <a:prstGeom prst="rect">
            <a:avLst/>
          </a:prstGeom>
        </p:spPr>
        <p:txBody>
          <a:bodyPr anchor="t"/>
          <a:lstStyle/>
          <a:p>
            <a:r>
              <a:rPr dirty="0"/>
              <a:t>Title Text</a:t>
            </a:r>
          </a:p>
        </p:txBody>
      </p:sp>
      <p:sp>
        <p:nvSpPr>
          <p:cNvPr id="26" name="Body Level One…"/>
          <p:cNvSpPr txBox="1">
            <a:spLocks noGrp="1"/>
          </p:cNvSpPr>
          <p:nvPr>
            <p:ph type="body" sz="half" idx="1"/>
          </p:nvPr>
        </p:nvSpPr>
        <p:spPr>
          <a:xfrm>
            <a:off x="1231991" y="1200723"/>
            <a:ext cx="13953493" cy="4831360"/>
          </a:xfrm>
          <a:prstGeom prst="rect">
            <a:avLst/>
          </a:prstGeom>
        </p:spPr>
        <p:txBody>
          <a:bodyPr anchor="t"/>
          <a:lstStyle>
            <a:lvl1pPr marL="0" indent="0" algn="l">
              <a:buSzTx/>
              <a:buNone/>
              <a:defRPr/>
            </a:lvl1pPr>
            <a:lvl2pPr marL="0" indent="0" algn="l">
              <a:buSzTx/>
              <a:buNone/>
              <a:defRPr/>
            </a:lvl2pPr>
            <a:lvl3pPr marL="0" indent="0" algn="l">
              <a:buSzTx/>
              <a:buNone/>
              <a:defRPr/>
            </a:lvl3pPr>
            <a:lvl4pPr marL="0" indent="0" algn="l">
              <a:buSzTx/>
              <a:buNone/>
              <a:defRPr/>
            </a:lvl4pPr>
            <a:lvl5pPr marL="0" indent="0" algn="l">
              <a:buSzTx/>
              <a:buNone/>
              <a:defRPr/>
            </a:lvl5pPr>
          </a:lstStyle>
          <a:p>
            <a:r>
              <a:t>Body Level One</a:t>
            </a:r>
          </a:p>
          <a:p>
            <a:pPr lvl="1"/>
            <a:r>
              <a:t>Body Level Two</a:t>
            </a:r>
          </a:p>
          <a:p>
            <a:pPr lvl="2"/>
            <a:r>
              <a:t>Body Level Three</a:t>
            </a:r>
          </a:p>
          <a:p>
            <a:pPr lvl="3"/>
            <a:r>
              <a:t>Body Level Four</a:t>
            </a:r>
          </a:p>
          <a:p>
            <a:pPr lvl="4"/>
            <a:r>
              <a:t>Body Level Five</a:t>
            </a:r>
          </a:p>
        </p:txBody>
      </p:sp>
      <p:sp>
        <p:nvSpPr>
          <p:cNvPr id="27" name="Slide Number"/>
          <p:cNvSpPr txBox="1">
            <a:spLocks noGrp="1"/>
          </p:cNvSpPr>
          <p:nvPr>
            <p:ph type="sldNum" sz="quarter" idx="2"/>
          </p:nvPr>
        </p:nvSpPr>
        <p:spPr>
          <a:xfrm>
            <a:off x="3390428" y="8809567"/>
            <a:ext cx="394339" cy="389915"/>
          </a:xfrm>
          <a:prstGeom prst="rect">
            <a:avLst/>
          </a:prstGeom>
        </p:spPr>
        <p:txBody>
          <a:bodyPr/>
          <a:lstStyle/>
          <a:p>
            <a:fld id="{86CB4B4D-7CA3-9044-876B-883B54F8677D}" type="slidenum">
              <a:rPr/>
              <a:t>‹nº›</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Subtitle cop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DEE5E75-E4E7-46C0-B2F7-607B74EAFE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970" y="-7100"/>
            <a:ext cx="6316089" cy="9760699"/>
          </a:xfrm>
          <a:prstGeom prst="rect">
            <a:avLst/>
          </a:prstGeom>
        </p:spPr>
      </p:pic>
      <p:sp>
        <p:nvSpPr>
          <p:cNvPr id="35" name="Title Text"/>
          <p:cNvSpPr txBox="1">
            <a:spLocks noGrp="1"/>
          </p:cNvSpPr>
          <p:nvPr>
            <p:ph type="title"/>
          </p:nvPr>
        </p:nvSpPr>
        <p:spPr>
          <a:xfrm>
            <a:off x="6361565" y="1638300"/>
            <a:ext cx="9285313" cy="1130300"/>
          </a:xfrm>
          <a:prstGeom prst="rect">
            <a:avLst/>
          </a:prstGeom>
        </p:spPr>
        <p:txBody>
          <a:bodyPr anchor="t"/>
          <a:lstStyle>
            <a:lvl1pPr>
              <a:defRPr>
                <a:solidFill>
                  <a:schemeClr val="tx2">
                    <a:lumMod val="50000"/>
                  </a:schemeClr>
                </a:solidFill>
              </a:defRPr>
            </a:lvl1pPr>
          </a:lstStyle>
          <a:p>
            <a:r>
              <a:t>Title Text</a:t>
            </a:r>
          </a:p>
        </p:txBody>
      </p:sp>
      <p:sp>
        <p:nvSpPr>
          <p:cNvPr id="36" name="Body Level One…"/>
          <p:cNvSpPr txBox="1">
            <a:spLocks noGrp="1"/>
          </p:cNvSpPr>
          <p:nvPr>
            <p:ph type="body" sz="half" idx="1"/>
          </p:nvPr>
        </p:nvSpPr>
        <p:spPr>
          <a:xfrm>
            <a:off x="6667513" y="3302296"/>
            <a:ext cx="9518732" cy="4831360"/>
          </a:xfrm>
          <a:prstGeom prst="rect">
            <a:avLst/>
          </a:prstGeom>
        </p:spPr>
        <p:txBody>
          <a:bodyPr anchor="t"/>
          <a:lstStyle>
            <a:lvl1pPr marL="571500" indent="-571500">
              <a:buSzTx/>
              <a:buFont typeface="Arial" panose="020B0604020202020204" pitchFamily="34" charset="0"/>
              <a:buChar char="•"/>
              <a:defRPr>
                <a:solidFill>
                  <a:schemeClr val="tx2">
                    <a:lumMod val="50000"/>
                  </a:schemeClr>
                </a:solidFill>
              </a:defRPr>
            </a:lvl1pPr>
            <a:lvl2pPr marL="571500" indent="-571500">
              <a:buSzTx/>
              <a:buFont typeface="Arial" panose="020B0604020202020204" pitchFamily="34" charset="0"/>
              <a:buChar char="•"/>
              <a:defRPr>
                <a:solidFill>
                  <a:schemeClr val="tx2">
                    <a:lumMod val="50000"/>
                  </a:schemeClr>
                </a:solidFill>
              </a:defRPr>
            </a:lvl2pPr>
            <a:lvl3pPr marL="571500" indent="-571500">
              <a:buSzTx/>
              <a:buFont typeface="Arial" panose="020B0604020202020204" pitchFamily="34" charset="0"/>
              <a:buChar char="•"/>
              <a:defRPr>
                <a:solidFill>
                  <a:schemeClr val="tx2">
                    <a:lumMod val="50000"/>
                  </a:schemeClr>
                </a:solidFill>
              </a:defRPr>
            </a:lvl3pPr>
            <a:lvl4pPr marL="571500" indent="-571500">
              <a:buSzTx/>
              <a:buFont typeface="Arial" panose="020B0604020202020204" pitchFamily="34" charset="0"/>
              <a:buChar char="•"/>
              <a:defRPr>
                <a:solidFill>
                  <a:schemeClr val="tx2">
                    <a:lumMod val="50000"/>
                  </a:schemeClr>
                </a:solidFill>
              </a:defRPr>
            </a:lvl4pPr>
            <a:lvl5pPr marL="571500" indent="-571500">
              <a:buSzTx/>
              <a:buFont typeface="Arial" panose="020B0604020202020204" pitchFamily="34" charset="0"/>
              <a:buChar char="•"/>
              <a:defRPr>
                <a:solidFill>
                  <a:schemeClr val="tx2">
                    <a:lumMod val="50000"/>
                  </a:schemeClr>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userDrawn="1"/>
        </p:nvPicPr>
        <p:blipFill>
          <a:blip r:embed="rId3"/>
          <a:stretch>
            <a:fillRect/>
          </a:stretch>
        </p:blipFill>
        <p:spPr>
          <a:xfrm>
            <a:off x="3207552" y="8668092"/>
            <a:ext cx="66421" cy="406402"/>
          </a:xfrm>
          <a:prstGeom prst="rect">
            <a:avLst/>
          </a:prstGeom>
          <a:ln w="12700">
            <a:miter lim="400000"/>
          </a:ln>
        </p:spPr>
      </p:pic>
      <p:sp>
        <p:nvSpPr>
          <p:cNvPr id="38" name="Page"/>
          <p:cNvSpPr txBox="1"/>
          <p:nvPr userDrawn="1"/>
        </p:nvSpPr>
        <p:spPr>
          <a:xfrm>
            <a:off x="3348259" y="8531021"/>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FFFFFF"/>
                </a:solidFill>
                <a:latin typeface="Open Sans Bold"/>
                <a:ea typeface="Open Sans Bold"/>
                <a:cs typeface="Open Sans Bold"/>
                <a:sym typeface="Open Sans Bold"/>
              </a:defRPr>
            </a:lvl1pPr>
          </a:lstStyle>
          <a:p>
            <a:r>
              <a:rPr lang="en-US" sz="1867" dirty="0"/>
              <a:t>SLIDE</a:t>
            </a:r>
            <a:endParaRPr sz="1867" dirty="0"/>
          </a:p>
        </p:txBody>
      </p:sp>
      <p:pic>
        <p:nvPicPr>
          <p:cNvPr id="39" name="pasted-image.pdf" descr="pasted-image.pdf"/>
          <p:cNvPicPr>
            <a:picLocks noChangeAspect="1"/>
          </p:cNvPicPr>
          <p:nvPr/>
        </p:nvPicPr>
        <p:blipFill>
          <a:blip r:embed="rId4"/>
          <a:stretch>
            <a:fillRect/>
          </a:stretch>
        </p:blipFill>
        <p:spPr>
          <a:xfrm>
            <a:off x="522445" y="8489918"/>
            <a:ext cx="2443489" cy="1048626"/>
          </a:xfrm>
          <a:prstGeom prst="rect">
            <a:avLst/>
          </a:prstGeom>
          <a:ln w="12700">
            <a:miter lim="400000"/>
          </a:ln>
        </p:spPr>
      </p:pic>
      <p:sp>
        <p:nvSpPr>
          <p:cNvPr id="40" name="Slide Number"/>
          <p:cNvSpPr txBox="1">
            <a:spLocks noGrp="1"/>
          </p:cNvSpPr>
          <p:nvPr>
            <p:ph type="sldNum" sz="quarter" idx="2"/>
          </p:nvPr>
        </p:nvSpPr>
        <p:spPr>
          <a:xfrm>
            <a:off x="3359302" y="8806579"/>
            <a:ext cx="407163" cy="389915"/>
          </a:xfrm>
          <a:prstGeom prst="rect">
            <a:avLst/>
          </a:prstGeom>
        </p:spPr>
        <p:txBody>
          <a:bodyPr/>
          <a:lstStyle>
            <a:lvl1pPr>
              <a:defRPr b="1">
                <a:solidFill>
                  <a:schemeClr val="bg1"/>
                </a:solidFill>
              </a:defRPr>
            </a:lvl1pPr>
          </a:lstStyle>
          <a:p>
            <a:fld id="{86CB4B4D-7CA3-9044-876B-883B54F8677D}" type="slidenum">
              <a:rPr lang="en-US" smtClean="0"/>
              <a:pPr/>
              <a:t>‹nº›</a:t>
            </a:fld>
            <a:endParaRPr lang="en-US" dirty="0"/>
          </a:p>
        </p:txBody>
      </p:sp>
      <p:sp>
        <p:nvSpPr>
          <p:cNvPr id="10" name="TextBox 9">
            <a:extLst>
              <a:ext uri="{FF2B5EF4-FFF2-40B4-BE49-F238E27FC236}">
                <a16:creationId xmlns:a16="http://schemas.microsoft.com/office/drawing/2014/main" id="{8A22E215-9954-4806-9D9A-1A1420963F8F}"/>
              </a:ext>
            </a:extLst>
          </p:cNvPr>
          <p:cNvSpPr txBox="1"/>
          <p:nvPr userDrawn="1"/>
        </p:nvSpPr>
        <p:spPr>
          <a:xfrm>
            <a:off x="552421" y="1786744"/>
            <a:ext cx="443871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Learning </a:t>
            </a:r>
          </a:p>
          <a:p>
            <a:pPr marL="228600" marR="0" indent="0" algn="ctr" defTabSz="584200" rtl="0" fontAlgn="auto" latinLnBrk="0" hangingPunct="0">
              <a:lnSpc>
                <a:spcPct val="100000"/>
              </a:lnSpc>
              <a:spcBef>
                <a:spcPts val="0"/>
              </a:spcBef>
              <a:spcAft>
                <a:spcPts val="0"/>
              </a:spcAft>
              <a:buClrTx/>
              <a:buSzTx/>
              <a:buFontTx/>
              <a:buNone/>
              <a:tabLst/>
            </a:pPr>
            <a:r>
              <a:rPr kumimoji="0" lang="en-US" sz="7200" b="1" i="0" u="none" strike="noStrike" cap="none" spc="0" normalizeH="0" baseline="0" dirty="0">
                <a:ln>
                  <a:noFill/>
                </a:ln>
                <a:solidFill>
                  <a:schemeClr val="bg1"/>
                </a:solidFill>
                <a:effectLst/>
                <a:uFillTx/>
                <a:latin typeface="Open Sans Regular"/>
                <a:ea typeface="Open Sans Regular"/>
                <a:cs typeface="Open Sans Regular"/>
                <a:sym typeface="Open Sans Regular"/>
              </a:rPr>
              <a:t> objectives</a:t>
            </a:r>
          </a:p>
        </p:txBody>
      </p:sp>
      <p:sp>
        <p:nvSpPr>
          <p:cNvPr id="11" name="Oval 10">
            <a:extLst>
              <a:ext uri="{FF2B5EF4-FFF2-40B4-BE49-F238E27FC236}">
                <a16:creationId xmlns:a16="http://schemas.microsoft.com/office/drawing/2014/main" id="{BA8CD374-DE7D-43EA-9F94-1DD0DF2811CA}"/>
              </a:ext>
            </a:extLst>
          </p:cNvPr>
          <p:cNvSpPr/>
          <p:nvPr userDrawn="1"/>
        </p:nvSpPr>
        <p:spPr>
          <a:xfrm>
            <a:off x="4471987" y="49910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2" name="Oval 11">
            <a:extLst>
              <a:ext uri="{FF2B5EF4-FFF2-40B4-BE49-F238E27FC236}">
                <a16:creationId xmlns:a16="http://schemas.microsoft.com/office/drawing/2014/main" id="{373BD401-B204-477D-A258-15956F87BFBD}"/>
              </a:ext>
            </a:extLst>
          </p:cNvPr>
          <p:cNvSpPr/>
          <p:nvPr userDrawn="1"/>
        </p:nvSpPr>
        <p:spPr>
          <a:xfrm>
            <a:off x="1409685" y="5472065"/>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3" name="Oval 12">
            <a:extLst>
              <a:ext uri="{FF2B5EF4-FFF2-40B4-BE49-F238E27FC236}">
                <a16:creationId xmlns:a16="http://schemas.microsoft.com/office/drawing/2014/main" id="{665F1934-5DEE-4B6F-82A1-91C94ED66EC1}"/>
              </a:ext>
            </a:extLst>
          </p:cNvPr>
          <p:cNvSpPr/>
          <p:nvPr userDrawn="1"/>
        </p:nvSpPr>
        <p:spPr>
          <a:xfrm>
            <a:off x="3005129" y="5524449"/>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4" name="Oval 13">
            <a:extLst>
              <a:ext uri="{FF2B5EF4-FFF2-40B4-BE49-F238E27FC236}">
                <a16:creationId xmlns:a16="http://schemas.microsoft.com/office/drawing/2014/main" id="{603988E4-17E3-4E17-A8A9-FA733984BEF0}"/>
              </a:ext>
            </a:extLst>
          </p:cNvPr>
          <p:cNvSpPr/>
          <p:nvPr userDrawn="1"/>
        </p:nvSpPr>
        <p:spPr>
          <a:xfrm>
            <a:off x="233341" y="468148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5" name="Oval 14">
            <a:extLst>
              <a:ext uri="{FF2B5EF4-FFF2-40B4-BE49-F238E27FC236}">
                <a16:creationId xmlns:a16="http://schemas.microsoft.com/office/drawing/2014/main" id="{7D045646-DD89-4624-8E95-9D8CB247E220}"/>
              </a:ext>
            </a:extLst>
          </p:cNvPr>
          <p:cNvSpPr/>
          <p:nvPr userDrawn="1"/>
        </p:nvSpPr>
        <p:spPr>
          <a:xfrm>
            <a:off x="1433493" y="209486"/>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6" name="Oval 15">
            <a:extLst>
              <a:ext uri="{FF2B5EF4-FFF2-40B4-BE49-F238E27FC236}">
                <a16:creationId xmlns:a16="http://schemas.microsoft.com/office/drawing/2014/main" id="{8ACE747F-5601-408E-A284-04E991B5B0CB}"/>
              </a:ext>
            </a:extLst>
          </p:cNvPr>
          <p:cNvSpPr/>
          <p:nvPr userDrawn="1"/>
        </p:nvSpPr>
        <p:spPr>
          <a:xfrm>
            <a:off x="257149" y="876244"/>
            <a:ext cx="661226" cy="657225"/>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7" name="Oval 16">
            <a:extLst>
              <a:ext uri="{FF2B5EF4-FFF2-40B4-BE49-F238E27FC236}">
                <a16:creationId xmlns:a16="http://schemas.microsoft.com/office/drawing/2014/main" id="{EAE39682-91C7-46FF-A65B-27005750B901}"/>
              </a:ext>
            </a:extLst>
          </p:cNvPr>
          <p:cNvSpPr/>
          <p:nvPr userDrawn="1"/>
        </p:nvSpPr>
        <p:spPr>
          <a:xfrm>
            <a:off x="121198" y="6224608"/>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8" name="Oval 17">
            <a:extLst>
              <a:ext uri="{FF2B5EF4-FFF2-40B4-BE49-F238E27FC236}">
                <a16:creationId xmlns:a16="http://schemas.microsoft.com/office/drawing/2014/main" id="{5892AB23-FC02-44D7-8FF0-02B234D00C47}"/>
              </a:ext>
            </a:extLst>
          </p:cNvPr>
          <p:cNvSpPr/>
          <p:nvPr userDrawn="1"/>
        </p:nvSpPr>
        <p:spPr>
          <a:xfrm>
            <a:off x="2834779"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19" name="Oval 18">
            <a:extLst>
              <a:ext uri="{FF2B5EF4-FFF2-40B4-BE49-F238E27FC236}">
                <a16:creationId xmlns:a16="http://schemas.microsoft.com/office/drawing/2014/main" id="{98FB21B8-E4AD-4633-83D1-A7C8732FDBF0}"/>
              </a:ext>
            </a:extLst>
          </p:cNvPr>
          <p:cNvSpPr/>
          <p:nvPr userDrawn="1"/>
        </p:nvSpPr>
        <p:spPr>
          <a:xfrm>
            <a:off x="2156671" y="8305162"/>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0" name="Oval 19">
            <a:extLst>
              <a:ext uri="{FF2B5EF4-FFF2-40B4-BE49-F238E27FC236}">
                <a16:creationId xmlns:a16="http://schemas.microsoft.com/office/drawing/2014/main" id="{B664045A-1DB3-45FF-BEAE-03007B19879C}"/>
              </a:ext>
            </a:extLst>
          </p:cNvPr>
          <p:cNvSpPr/>
          <p:nvPr userDrawn="1"/>
        </p:nvSpPr>
        <p:spPr>
          <a:xfrm>
            <a:off x="4030460" y="7983624"/>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1" name="Oval 20">
            <a:extLst>
              <a:ext uri="{FF2B5EF4-FFF2-40B4-BE49-F238E27FC236}">
                <a16:creationId xmlns:a16="http://schemas.microsoft.com/office/drawing/2014/main" id="{76E15AEC-65DB-4293-AE4E-9A0493FA6690}"/>
              </a:ext>
            </a:extLst>
          </p:cNvPr>
          <p:cNvSpPr/>
          <p:nvPr userDrawn="1"/>
        </p:nvSpPr>
        <p:spPr>
          <a:xfrm>
            <a:off x="5477583" y="6194398"/>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2" name="Oval 21">
            <a:extLst>
              <a:ext uri="{FF2B5EF4-FFF2-40B4-BE49-F238E27FC236}">
                <a16:creationId xmlns:a16="http://schemas.microsoft.com/office/drawing/2014/main" id="{A40B9A37-74F8-4DA1-B76F-1B3F3D1ECFAC}"/>
              </a:ext>
            </a:extLst>
          </p:cNvPr>
          <p:cNvSpPr/>
          <p:nvPr userDrawn="1"/>
        </p:nvSpPr>
        <p:spPr>
          <a:xfrm>
            <a:off x="371593" y="7842725"/>
            <a:ext cx="323869" cy="30243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3" name="Oval 22">
            <a:extLst>
              <a:ext uri="{FF2B5EF4-FFF2-40B4-BE49-F238E27FC236}">
                <a16:creationId xmlns:a16="http://schemas.microsoft.com/office/drawing/2014/main" id="{87C3606F-D2F7-4578-93CE-BE4BD279FB90}"/>
              </a:ext>
            </a:extLst>
          </p:cNvPr>
          <p:cNvSpPr/>
          <p:nvPr userDrawn="1"/>
        </p:nvSpPr>
        <p:spPr>
          <a:xfrm>
            <a:off x="4323072" y="6558155"/>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24" name="Oval 23">
            <a:extLst>
              <a:ext uri="{FF2B5EF4-FFF2-40B4-BE49-F238E27FC236}">
                <a16:creationId xmlns:a16="http://schemas.microsoft.com/office/drawing/2014/main" id="{B8882536-B02B-4BE7-95DB-754380B43616}"/>
              </a:ext>
            </a:extLst>
          </p:cNvPr>
          <p:cNvSpPr/>
          <p:nvPr userDrawn="1"/>
        </p:nvSpPr>
        <p:spPr>
          <a:xfrm>
            <a:off x="1431123" y="6925190"/>
            <a:ext cx="524523" cy="547642"/>
          </a:xfrm>
          <a:prstGeom prst="ellipse">
            <a:avLst/>
          </a:prstGeom>
          <a:solidFill>
            <a:srgbClr val="00A585"/>
          </a:solidFill>
          <a:ln w="25400" cap="flat">
            <a:no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t>‹nº›</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106" name="pasted-image.pdf" descr="pasted-image.pdf"/>
          <p:cNvPicPr>
            <a:picLocks noChangeAspect="1"/>
          </p:cNvPicPr>
          <p:nvPr/>
        </p:nvPicPr>
        <p:blipFill>
          <a:blip r:embed="rId2"/>
          <a:stretch>
            <a:fillRect/>
          </a:stretch>
        </p:blipFill>
        <p:spPr>
          <a:xfrm>
            <a:off x="3721119" y="3557851"/>
            <a:ext cx="4836076" cy="2187856"/>
          </a:xfrm>
          <a:prstGeom prst="rect">
            <a:avLst/>
          </a:prstGeom>
          <a:ln w="12700">
            <a:miter lim="400000"/>
          </a:ln>
        </p:spPr>
      </p:pic>
      <p:pic>
        <p:nvPicPr>
          <p:cNvPr id="107" name="pasted-image.pdf" descr="pasted-image.pdf"/>
          <p:cNvPicPr>
            <a:picLocks noChangeAspect="1"/>
          </p:cNvPicPr>
          <p:nvPr/>
        </p:nvPicPr>
        <p:blipFill>
          <a:blip r:embed="rId3"/>
          <a:stretch>
            <a:fillRect/>
          </a:stretch>
        </p:blipFill>
        <p:spPr>
          <a:xfrm>
            <a:off x="9051524" y="3976666"/>
            <a:ext cx="117777" cy="1190673"/>
          </a:xfrm>
          <a:prstGeom prst="rect">
            <a:avLst/>
          </a:prstGeom>
          <a:ln w="12700">
            <a:miter lim="400000"/>
          </a:ln>
        </p:spPr>
      </p:pic>
      <p:sp>
        <p:nvSpPr>
          <p:cNvPr id="108" name="You"/>
          <p:cNvSpPr txBox="1"/>
          <p:nvPr/>
        </p:nvSpPr>
        <p:spPr>
          <a:xfrm>
            <a:off x="9663630" y="4366761"/>
            <a:ext cx="7082075" cy="1121678"/>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4800" cap="all">
                <a:solidFill>
                  <a:srgbClr val="00A585"/>
                </a:solidFill>
                <a:latin typeface="Open Sans Bold"/>
                <a:ea typeface="Open Sans Bold"/>
                <a:cs typeface="Open Sans Bold"/>
                <a:sym typeface="Open Sans Bold"/>
              </a:defRPr>
            </a:lvl1pPr>
          </a:lstStyle>
          <a:p>
            <a:r>
              <a:rPr sz="6400" dirty="0"/>
              <a:t>You</a:t>
            </a:r>
          </a:p>
        </p:txBody>
      </p:sp>
      <p:sp>
        <p:nvSpPr>
          <p:cNvPr id="109" name="Thank"/>
          <p:cNvSpPr txBox="1"/>
          <p:nvPr/>
        </p:nvSpPr>
        <p:spPr>
          <a:xfrm>
            <a:off x="9595893" y="3557851"/>
            <a:ext cx="7345475" cy="1367899"/>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6000" cap="all">
                <a:solidFill>
                  <a:srgbClr val="000000"/>
                </a:solidFill>
                <a:latin typeface="Open Sans Light"/>
                <a:ea typeface="Open Sans Light"/>
                <a:cs typeface="Open Sans Light"/>
                <a:sym typeface="Open Sans Light"/>
              </a:defRPr>
            </a:lvl1pPr>
          </a:lstStyle>
          <a:p>
            <a:r>
              <a:rPr sz="8000" dirty="0"/>
              <a:t>Thank</a:t>
            </a:r>
          </a:p>
        </p:txBody>
      </p:sp>
      <p:sp>
        <p:nvSpPr>
          <p:cNvPr id="110" name="Slide Number"/>
          <p:cNvSpPr txBox="1">
            <a:spLocks noGrp="1"/>
          </p:cNvSpPr>
          <p:nvPr>
            <p:ph type="sldNum" sz="quarter" idx="2"/>
          </p:nvPr>
        </p:nvSpPr>
        <p:spPr>
          <a:xfrm>
            <a:off x="8661667" y="9251950"/>
            <a:ext cx="394339" cy="389915"/>
          </a:xfrm>
          <a:prstGeom prst="rect">
            <a:avLst/>
          </a:prstGeom>
        </p:spPr>
        <p:txBody>
          <a:bodyPr/>
          <a:lstStyle/>
          <a:p>
            <a:fld id="{86CB4B4D-7CA3-9044-876B-883B54F8677D}" type="slidenum">
              <a:rPr/>
              <a:t>‹nº›</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396511" y="26900"/>
            <a:ext cx="14800185"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rPr dirty="0"/>
              <a:t>Title Text</a:t>
            </a:r>
          </a:p>
        </p:txBody>
      </p:sp>
      <p:sp>
        <p:nvSpPr>
          <p:cNvPr id="3" name="Body Level One…"/>
          <p:cNvSpPr txBox="1">
            <a:spLocks noGrp="1"/>
          </p:cNvSpPr>
          <p:nvPr>
            <p:ph type="body" idx="1"/>
          </p:nvPr>
        </p:nvSpPr>
        <p:spPr>
          <a:xfrm>
            <a:off x="1270039" y="2603500"/>
            <a:ext cx="14800185"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t">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7"/>
          <a:stretch>
            <a:fillRect/>
          </a:stretch>
        </p:blipFill>
        <p:spPr>
          <a:xfrm>
            <a:off x="522445" y="8400288"/>
            <a:ext cx="2443489" cy="1071258"/>
          </a:xfrm>
          <a:prstGeom prst="rect">
            <a:avLst/>
          </a:prstGeom>
          <a:ln w="12700">
            <a:miter lim="400000"/>
          </a:ln>
        </p:spPr>
      </p:pic>
      <p:pic>
        <p:nvPicPr>
          <p:cNvPr id="5" name="pasted-image.pdf" descr="pasted-image.pdf"/>
          <p:cNvPicPr>
            <a:picLocks noChangeAspect="1"/>
          </p:cNvPicPr>
          <p:nvPr/>
        </p:nvPicPr>
        <p:blipFill>
          <a:blip r:embed="rId8"/>
          <a:stretch>
            <a:fillRect/>
          </a:stretch>
        </p:blipFill>
        <p:spPr>
          <a:xfrm>
            <a:off x="3153050" y="8675531"/>
            <a:ext cx="66421" cy="406402"/>
          </a:xfrm>
          <a:prstGeom prst="rect">
            <a:avLst/>
          </a:prstGeom>
          <a:ln w="12700">
            <a:miter lim="400000"/>
          </a:ln>
        </p:spPr>
      </p:pic>
      <p:sp>
        <p:nvSpPr>
          <p:cNvPr id="6" name="Page"/>
          <p:cNvSpPr txBox="1"/>
          <p:nvPr/>
        </p:nvSpPr>
        <p:spPr>
          <a:xfrm>
            <a:off x="3228148" y="8497501"/>
            <a:ext cx="801091" cy="424116"/>
          </a:xfrm>
          <a:prstGeom prst="rect">
            <a:avLst/>
          </a:prstGeom>
          <a:ln w="12700">
            <a:miter lim="400000"/>
          </a:ln>
          <a:extLst>
            <a:ext uri="{C572A759-6A51-4108-AA02-DFA0A04FC94B}">
              <ma14:wrappingTextBoxFlag xmlns:ma14="http://schemas.microsoft.com/office/mac/drawingml/2011/main" xmlns="" val="1"/>
            </a:ext>
          </a:extLst>
        </p:spPr>
        <p:txBody>
          <a:bodyPr lIns="67735" tIns="67735" rIns="67735" bIns="67735" anchor="ctr">
            <a:spAutoFit/>
          </a:bodyPr>
          <a:lstStyle>
            <a:lvl1pPr algn="l">
              <a:defRPr sz="1400" cap="all">
                <a:solidFill>
                  <a:srgbClr val="676767"/>
                </a:solidFill>
                <a:latin typeface="Open Sans Bold"/>
                <a:ea typeface="Open Sans Bold"/>
                <a:cs typeface="Open Sans Bold"/>
                <a:sym typeface="Open Sans Bold"/>
              </a:defRPr>
            </a:lvl1pPr>
          </a:lstStyle>
          <a:p>
            <a:r>
              <a:rPr lang="en-US" sz="1867" dirty="0"/>
              <a:t>Slide</a:t>
            </a:r>
            <a:endParaRPr sz="1867" dirty="0"/>
          </a:p>
        </p:txBody>
      </p:sp>
      <p:sp>
        <p:nvSpPr>
          <p:cNvPr id="7" name="Slide Number"/>
          <p:cNvSpPr txBox="1">
            <a:spLocks noGrp="1"/>
          </p:cNvSpPr>
          <p:nvPr>
            <p:ph type="sldNum" sz="quarter" idx="2"/>
          </p:nvPr>
        </p:nvSpPr>
        <p:spPr>
          <a:xfrm>
            <a:off x="3386653" y="8785759"/>
            <a:ext cx="394339" cy="389915"/>
          </a:xfrm>
          <a:prstGeom prst="rect">
            <a:avLst/>
          </a:prstGeom>
          <a:ln w="12700">
            <a:miter lim="400000"/>
          </a:ln>
        </p:spPr>
        <p:txBody>
          <a:bodyPr wrap="none" lIns="50800" tIns="50800" rIns="50800" bIns="50800">
            <a:spAutoFit/>
          </a:bodyPr>
          <a:lstStyle>
            <a:lvl1pPr algn="l">
              <a:defRPr sz="1867">
                <a:solidFill>
                  <a:srgbClr val="00B297"/>
                </a:solidFill>
                <a:latin typeface="Open Sans Bold"/>
                <a:ea typeface="Open Sans Bold"/>
                <a:cs typeface="Open Sans Bold"/>
                <a:sym typeface="Open Sans Bold"/>
              </a:defRPr>
            </a:lvl1pPr>
          </a:lstStyle>
          <a:p>
            <a:fld id="{86CB4B4D-7CA3-9044-876B-883B54F8677D}" type="slidenum">
              <a:rPr lang="en-US" smtClean="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8" r:id="rId5"/>
  </p:sldLayoutIdLst>
  <p:transition spd="med"/>
  <p:hf hdr="0" ftr="0" dt="0"/>
  <p:txStyles>
    <p:titleStyle>
      <a:lvl1pPr marL="0" marR="0" indent="0" algn="l" defTabSz="778972" rtl="0" latinLnBrk="0">
        <a:lnSpc>
          <a:spcPct val="100000"/>
        </a:lnSpc>
        <a:spcBef>
          <a:spcPts val="0"/>
        </a:spcBef>
        <a:spcAft>
          <a:spcPts val="0"/>
        </a:spcAft>
        <a:buClrTx/>
        <a:buSzTx/>
        <a:buFontTx/>
        <a:buNone/>
        <a:tabLst/>
        <a:defRPr sz="6400" b="1" i="0" u="none" strike="noStrike" cap="none" spc="0" baseline="0">
          <a:ln>
            <a:noFill/>
          </a:ln>
          <a:solidFill>
            <a:srgbClr val="000000"/>
          </a:solidFill>
          <a:uFillTx/>
          <a:latin typeface="Open Sans Regular"/>
          <a:ea typeface="Open Sans Regular"/>
          <a:cs typeface="Open Sans Regular"/>
          <a:sym typeface="Open Sans Regular"/>
        </a:defRPr>
      </a:lvl1pPr>
      <a:lvl2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778972" rtl="0" latinLnBrk="0">
        <a:lnSpc>
          <a:spcPct val="100000"/>
        </a:lnSpc>
        <a:spcBef>
          <a:spcPts val="0"/>
        </a:spcBef>
        <a:spcAft>
          <a:spcPts val="0"/>
        </a:spcAft>
        <a:buClrTx/>
        <a:buSzTx/>
        <a:buFontTx/>
        <a:buNone/>
        <a:tabLst/>
        <a:defRPr sz="64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296348"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1pPr>
      <a:lvl2pPr marL="889044"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2pPr>
      <a:lvl3pPr marL="1481741"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3pPr>
      <a:lvl4pPr marL="2074437"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4pPr>
      <a:lvl5pPr marL="2667133" marR="0" indent="-296348" algn="l" defTabSz="778972" rtl="0" latinLnBrk="0">
        <a:lnSpc>
          <a:spcPct val="100000"/>
        </a:lnSpc>
        <a:spcBef>
          <a:spcPts val="2667"/>
        </a:spcBef>
        <a:spcAft>
          <a:spcPts val="0"/>
        </a:spcAft>
        <a:buClrTx/>
        <a:buSzPct val="75000"/>
        <a:buFontTx/>
        <a:buChar char="•"/>
        <a:tabLst/>
        <a:defRPr sz="4000" b="0" i="0" u="none" strike="noStrike" cap="none" spc="0" baseline="0">
          <a:ln>
            <a:noFill/>
          </a:ln>
          <a:solidFill>
            <a:schemeClr val="tx2">
              <a:lumMod val="50000"/>
            </a:schemeClr>
          </a:solidFill>
          <a:uFillTx/>
          <a:latin typeface="Open Sans"/>
          <a:ea typeface="Open Sans"/>
          <a:cs typeface="Open Sans"/>
          <a:sym typeface="Open Sans"/>
        </a:defRPr>
      </a:lvl5pPr>
      <a:lvl6pPr marL="3259830"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6pPr>
      <a:lvl7pPr marL="3852526"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7pPr>
      <a:lvl8pPr marL="4445222"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8pPr>
      <a:lvl9pPr marL="5037919" marR="0" indent="-296348" algn="ctr" defTabSz="778972" rtl="0" latinLnBrk="0">
        <a:lnSpc>
          <a:spcPct val="100000"/>
        </a:lnSpc>
        <a:spcBef>
          <a:spcPts val="2667"/>
        </a:spcBef>
        <a:spcAft>
          <a:spcPts val="0"/>
        </a:spcAft>
        <a:buClrTx/>
        <a:buSzPct val="75000"/>
        <a:buFontTx/>
        <a:buChar char="•"/>
        <a:tabLst/>
        <a:defRPr sz="24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1pPr>
      <a:lvl2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2pPr>
      <a:lvl3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3pPr>
      <a:lvl4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4pPr>
      <a:lvl5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5pPr>
      <a:lvl6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6pPr>
      <a:lvl7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7pPr>
      <a:lvl8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8pPr>
      <a:lvl9pPr marL="0" marR="0" indent="0" algn="l" defTabSz="778972" rtl="0" latinLnBrk="0">
        <a:lnSpc>
          <a:spcPct val="100000"/>
        </a:lnSpc>
        <a:spcBef>
          <a:spcPts val="0"/>
        </a:spcBef>
        <a:spcAft>
          <a:spcPts val="0"/>
        </a:spcAft>
        <a:buClrTx/>
        <a:buSzTx/>
        <a:buFontTx/>
        <a:buNone/>
        <a:tabLst/>
        <a:defRPr sz="1867" b="0" i="0" u="none" strike="noStrike" cap="none" spc="0" baseline="0">
          <a:ln>
            <a:noFill/>
          </a:ln>
          <a:solidFill>
            <a:schemeClr val="tx1"/>
          </a:solidFill>
          <a:uFillTx/>
          <a:latin typeface="+mn-lt"/>
          <a:ea typeface="+mn-ea"/>
          <a:cs typeface="+mn-cs"/>
          <a:sym typeface="Open Sans Bold"/>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Title"/>
          <p:cNvSpPr txBox="1">
            <a:spLocks noGrp="1"/>
          </p:cNvSpPr>
          <p:nvPr>
            <p:ph type="title"/>
          </p:nvPr>
        </p:nvSpPr>
        <p:spPr>
          <a:xfrm>
            <a:off x="7424171" y="1102360"/>
            <a:ext cx="8889885" cy="2076267"/>
          </a:xfrm>
          <a:prstGeom prst="rect">
            <a:avLst/>
          </a:prstGeom>
        </p:spPr>
        <p:txBody>
          <a:bodyPr>
            <a:normAutofit fontScale="90000"/>
          </a:bodyPr>
          <a:lstStyle/>
          <a:p>
            <a:pPr defTabSz="521910">
              <a:defRPr sz="4000"/>
            </a:pPr>
            <a:r>
              <a:rPr lang="pt-PT" sz="7200" dirty="0"/>
              <a:t>A ESFERA E O CICLO DO </a:t>
            </a:r>
            <a:r>
              <a:rPr lang="pt-PT" sz="7200" dirty="0" err="1"/>
              <a:t>ProgramA</a:t>
            </a:r>
            <a:endParaRPr lang="pt-PT" sz="7200" dirty="0"/>
          </a:p>
        </p:txBody>
      </p:sp>
      <p:pic>
        <p:nvPicPr>
          <p:cNvPr id="3" name="Picture 2">
            <a:extLst>
              <a:ext uri="{FF2B5EF4-FFF2-40B4-BE49-F238E27FC236}">
                <a16:creationId xmlns:a16="http://schemas.microsoft.com/office/drawing/2014/main" id="{1BAA5846-385B-1D40-98DD-531E9743F47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507"/>
          <a:stretch/>
        </p:blipFill>
        <p:spPr>
          <a:xfrm>
            <a:off x="8450378" y="3752847"/>
            <a:ext cx="8889885" cy="6000753"/>
          </a:xfrm>
          <a:prstGeom prst="rect">
            <a:avLst/>
          </a:prstGeom>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1D8232C-2FAD-424C-AD97-FE2492F49CE5}"/>
              </a:ext>
            </a:extLst>
          </p:cNvPr>
          <p:cNvSpPr>
            <a:spLocks noGrp="1"/>
          </p:cNvSpPr>
          <p:nvPr>
            <p:ph type="sldNum" sz="quarter" idx="2"/>
          </p:nvPr>
        </p:nvSpPr>
        <p:spPr/>
        <p:txBody>
          <a:bodyPr/>
          <a:lstStyle/>
          <a:p>
            <a:fld id="{86CB4B4D-7CA3-9044-876B-883B54F8677D}" type="slidenum">
              <a:rPr lang="en-US" smtClean="0"/>
              <a:t>10</a:t>
            </a:fld>
            <a:endParaRPr lang="en-US" dirty="0"/>
          </a:p>
        </p:txBody>
      </p:sp>
      <p:pic>
        <p:nvPicPr>
          <p:cNvPr id="3" name="Picture 2">
            <a:extLst>
              <a:ext uri="{FF2B5EF4-FFF2-40B4-BE49-F238E27FC236}">
                <a16:creationId xmlns:a16="http://schemas.microsoft.com/office/drawing/2014/main" id="{C64E5F81-FA2F-AA42-959C-7CF993B25A0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75766" y="422563"/>
            <a:ext cx="13264497" cy="8908473"/>
          </a:xfrm>
          <a:prstGeom prst="rect">
            <a:avLst/>
          </a:prstGeom>
        </p:spPr>
      </p:pic>
    </p:spTree>
    <p:extLst>
      <p:ext uri="{BB962C8B-B14F-4D97-AF65-F5344CB8AC3E}">
        <p14:creationId xmlns:p14="http://schemas.microsoft.com/office/powerpoint/2010/main" val="258452629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2FC6D14-B2FB-4823-9A1A-14CD40F8C4C8}"/>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11</a:t>
            </a:fld>
            <a:endParaRPr lang="pt-PT" dirty="0"/>
          </a:p>
        </p:txBody>
      </p:sp>
      <p:grpSp>
        <p:nvGrpSpPr>
          <p:cNvPr id="10" name="Group 9">
            <a:extLst>
              <a:ext uri="{FF2B5EF4-FFF2-40B4-BE49-F238E27FC236}">
                <a16:creationId xmlns:a16="http://schemas.microsoft.com/office/drawing/2014/main" id="{1938D68F-D756-4A1B-9CD0-245434E9B2A6}"/>
              </a:ext>
            </a:extLst>
          </p:cNvPr>
          <p:cNvGrpSpPr/>
          <p:nvPr/>
        </p:nvGrpSpPr>
        <p:grpSpPr>
          <a:xfrm>
            <a:off x="9144000" y="0"/>
            <a:ext cx="7010400" cy="9753600"/>
            <a:chOff x="9764713" y="355824"/>
            <a:chExt cx="6191250" cy="8648700"/>
          </a:xfrm>
        </p:grpSpPr>
        <p:pic>
          <p:nvPicPr>
            <p:cNvPr id="1026" name="Picture 2" descr="https://i.allheart.com/images/detail/littcl35/1_litt-cl3-5620_650.jpg">
              <a:extLst>
                <a:ext uri="{FF2B5EF4-FFF2-40B4-BE49-F238E27FC236}">
                  <a16:creationId xmlns:a16="http://schemas.microsoft.com/office/drawing/2014/main" id="{0ED9A2BF-4254-4580-A113-4374C283031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764713" y="355824"/>
              <a:ext cx="6191250" cy="86487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BFED5DA5-C209-4382-B7A5-BCDC980BA8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389321" y="7279596"/>
              <a:ext cx="1105118" cy="957536"/>
            </a:xfrm>
            <a:prstGeom prst="ellipse">
              <a:avLst/>
            </a:prstGeom>
          </p:spPr>
        </p:pic>
      </p:grpSp>
      <p:sp>
        <p:nvSpPr>
          <p:cNvPr id="2" name="Title 1">
            <a:extLst>
              <a:ext uri="{FF2B5EF4-FFF2-40B4-BE49-F238E27FC236}">
                <a16:creationId xmlns:a16="http://schemas.microsoft.com/office/drawing/2014/main" id="{8908903E-405C-4EF9-B3DB-925B7A637924}"/>
              </a:ext>
            </a:extLst>
          </p:cNvPr>
          <p:cNvSpPr>
            <a:spLocks noGrp="1"/>
          </p:cNvSpPr>
          <p:nvPr>
            <p:ph type="title"/>
          </p:nvPr>
        </p:nvSpPr>
        <p:spPr>
          <a:xfrm>
            <a:off x="392704" y="70423"/>
            <a:ext cx="14725376" cy="1130300"/>
          </a:xfrm>
        </p:spPr>
        <p:txBody>
          <a:bodyPr>
            <a:normAutofit/>
          </a:bodyPr>
          <a:lstStyle/>
          <a:p>
            <a:r>
              <a:rPr lang="pt-PT" dirty="0"/>
              <a:t>Verificação do ciclo do programa</a:t>
            </a:r>
          </a:p>
        </p:txBody>
      </p:sp>
      <p:sp>
        <p:nvSpPr>
          <p:cNvPr id="3" name="TextBox 2">
            <a:extLst>
              <a:ext uri="{FF2B5EF4-FFF2-40B4-BE49-F238E27FC236}">
                <a16:creationId xmlns:a16="http://schemas.microsoft.com/office/drawing/2014/main" id="{DA35B880-0980-4E11-AA3D-EF9481CBE74C}"/>
              </a:ext>
            </a:extLst>
          </p:cNvPr>
          <p:cNvSpPr txBox="1"/>
          <p:nvPr/>
        </p:nvSpPr>
        <p:spPr>
          <a:xfrm>
            <a:off x="1368444" y="2507238"/>
            <a:ext cx="7775556" cy="41652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pt-PT" sz="6600" dirty="0">
                <a:solidFill>
                  <a:srgbClr val="000000"/>
                </a:solidFill>
              </a:rPr>
              <a:t>São enfermeiros de </a:t>
            </a:r>
            <a:r>
              <a:rPr kumimoji="0" lang="pt-PT" sz="6600" b="0" i="0" u="none" strike="noStrike" cap="none" spc="0" normalizeH="0" baseline="0" dirty="0">
                <a:ln>
                  <a:noFill/>
                </a:ln>
                <a:solidFill>
                  <a:srgbClr val="000000"/>
                </a:solidFill>
                <a:effectLst/>
                <a:uFillTx/>
                <a:sym typeface="Open Sans Regular"/>
              </a:rPr>
              <a:t> triagem e o </a:t>
            </a:r>
            <a:r>
              <a:rPr kumimoji="0" lang="pt-PT" sz="6600" b="1" i="0" u="none" strike="noStrike" cap="none" spc="0" normalizeH="0" baseline="0" dirty="0">
                <a:ln>
                  <a:noFill/>
                </a:ln>
                <a:solidFill>
                  <a:srgbClr val="000000"/>
                </a:solidFill>
                <a:effectLst/>
                <a:uFillTx/>
                <a:sym typeface="Open Sans Regular"/>
              </a:rPr>
              <a:t>Manual Esfera</a:t>
            </a:r>
            <a:r>
              <a:rPr kumimoji="0" lang="pt-PT" sz="6600" b="0" i="0" u="none" strike="noStrike" cap="none" spc="0" normalizeH="0" baseline="0" dirty="0">
                <a:ln>
                  <a:noFill/>
                </a:ln>
                <a:solidFill>
                  <a:srgbClr val="000000"/>
                </a:solidFill>
                <a:effectLst/>
                <a:uFillTx/>
                <a:sym typeface="Open Sans Regular"/>
              </a:rPr>
              <a:t> é o vosso estetoscópio.</a:t>
            </a:r>
          </a:p>
        </p:txBody>
      </p:sp>
    </p:spTree>
    <p:extLst>
      <p:ext uri="{BB962C8B-B14F-4D97-AF65-F5344CB8AC3E}">
        <p14:creationId xmlns:p14="http://schemas.microsoft.com/office/powerpoint/2010/main" val="120954729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D3E1A-85DB-46C2-9DBD-4C1FB3F735A8}"/>
              </a:ext>
            </a:extLst>
          </p:cNvPr>
          <p:cNvSpPr>
            <a:spLocks noGrp="1"/>
          </p:cNvSpPr>
          <p:nvPr>
            <p:ph type="title"/>
          </p:nvPr>
        </p:nvSpPr>
        <p:spPr/>
        <p:txBody>
          <a:bodyPr/>
          <a:lstStyle/>
          <a:p>
            <a:r>
              <a:rPr lang="pt-PT"/>
              <a:t>Instruções – Etapa 1: Triagem</a:t>
            </a:r>
          </a:p>
        </p:txBody>
      </p:sp>
      <p:sp>
        <p:nvSpPr>
          <p:cNvPr id="3" name="Text Placeholder 2">
            <a:extLst>
              <a:ext uri="{FF2B5EF4-FFF2-40B4-BE49-F238E27FC236}">
                <a16:creationId xmlns:a16="http://schemas.microsoft.com/office/drawing/2014/main" id="{2A6AC5B1-07EB-4312-AE5B-68E86F13468F}"/>
              </a:ext>
            </a:extLst>
          </p:cNvPr>
          <p:cNvSpPr>
            <a:spLocks noGrp="1"/>
          </p:cNvSpPr>
          <p:nvPr>
            <p:ph type="body" sz="half" idx="1"/>
          </p:nvPr>
        </p:nvSpPr>
        <p:spPr>
          <a:xfrm>
            <a:off x="835751" y="1408081"/>
            <a:ext cx="14709049" cy="6937437"/>
          </a:xfrm>
        </p:spPr>
        <p:txBody>
          <a:bodyPr>
            <a:normAutofit fontScale="77500" lnSpcReduction="20000"/>
          </a:bodyPr>
          <a:lstStyle/>
          <a:p>
            <a:pPr marL="517525" indent="-517525"/>
            <a:r>
              <a:rPr lang="pt-PT" dirty="0"/>
              <a:t>1. Leiam os 10 cenários no impresso e classifiquem cada um deles como:</a:t>
            </a:r>
          </a:p>
          <a:p>
            <a:pPr marL="1082675" indent="-571500">
              <a:buFont typeface="Arial" panose="020B0604020202020204" pitchFamily="34" charset="0"/>
              <a:buChar char="•"/>
            </a:pPr>
            <a:r>
              <a:rPr lang="pt-PT" b="1" dirty="0"/>
              <a:t>Saudável</a:t>
            </a:r>
            <a:r>
              <a:rPr lang="pt-PT" dirty="0"/>
              <a:t> – está tudo bem</a:t>
            </a:r>
          </a:p>
          <a:p>
            <a:pPr marL="1082675" indent="-571500">
              <a:buFont typeface="Arial" panose="020B0604020202020204" pitchFamily="34" charset="0"/>
              <a:buChar char="•"/>
            </a:pPr>
            <a:r>
              <a:rPr lang="pt-PT" b="1" dirty="0"/>
              <a:t>Carece de um exame mais aprofundado </a:t>
            </a:r>
            <a:r>
              <a:rPr lang="pt-PT" dirty="0"/>
              <a:t>– precisam de saber mais para decidir</a:t>
            </a:r>
          </a:p>
          <a:p>
            <a:pPr marL="1082675" indent="-571500">
              <a:buFont typeface="Arial" panose="020B0604020202020204" pitchFamily="34" charset="0"/>
              <a:buChar char="•"/>
            </a:pPr>
            <a:r>
              <a:rPr lang="pt-PT" b="1" dirty="0"/>
              <a:t>Doente</a:t>
            </a:r>
            <a:r>
              <a:rPr lang="pt-PT" dirty="0"/>
              <a:t> – algo está definitivamente errado e precisa de ser corrigido</a:t>
            </a:r>
          </a:p>
          <a:p>
            <a:pPr marL="457200" indent="-457200"/>
            <a:r>
              <a:rPr lang="pt-PT" dirty="0"/>
              <a:t>2. Foi também entregue um formulário de resposta. Utilizem apenas a primeira coluna para introduzir uma das opções acima indicadas. Os “Médicos da Esfera” receitarão a orientação da Esfera na segunda parte do exercício.</a:t>
            </a:r>
          </a:p>
          <a:p>
            <a:r>
              <a:rPr lang="pt-PT" dirty="0"/>
              <a:t>3. Dispõem de </a:t>
            </a:r>
            <a:r>
              <a:rPr lang="pt-PT" b="1" dirty="0"/>
              <a:t>10 minutos</a:t>
            </a:r>
            <a:r>
              <a:rPr lang="pt-PT" dirty="0"/>
              <a:t> para introduzir as respostas na coluna 1 a partir de agora.</a:t>
            </a:r>
          </a:p>
        </p:txBody>
      </p:sp>
      <p:sp>
        <p:nvSpPr>
          <p:cNvPr id="4" name="Slide Number Placeholder 3">
            <a:extLst>
              <a:ext uri="{FF2B5EF4-FFF2-40B4-BE49-F238E27FC236}">
                <a16:creationId xmlns:a16="http://schemas.microsoft.com/office/drawing/2014/main" id="{DA855540-E225-4BAC-A1CA-B92DFB22655B}"/>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12</a:t>
            </a:fld>
            <a:endParaRPr lang="pt-PT"/>
          </a:p>
        </p:txBody>
      </p:sp>
    </p:spTree>
    <p:extLst>
      <p:ext uri="{BB962C8B-B14F-4D97-AF65-F5344CB8AC3E}">
        <p14:creationId xmlns:p14="http://schemas.microsoft.com/office/powerpoint/2010/main" val="426305520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21640-55EE-4582-AF4F-7626B1187E14}"/>
              </a:ext>
            </a:extLst>
          </p:cNvPr>
          <p:cNvSpPr>
            <a:spLocks noGrp="1"/>
          </p:cNvSpPr>
          <p:nvPr>
            <p:ph type="title"/>
          </p:nvPr>
        </p:nvSpPr>
        <p:spPr/>
        <p:txBody>
          <a:bodyPr>
            <a:normAutofit/>
          </a:bodyPr>
          <a:lstStyle/>
          <a:p>
            <a:r>
              <a:rPr lang="pt-PT"/>
              <a:t>Que fase está a verificar?</a:t>
            </a:r>
          </a:p>
        </p:txBody>
      </p:sp>
      <p:sp>
        <p:nvSpPr>
          <p:cNvPr id="3" name="Text Placeholder 2">
            <a:extLst>
              <a:ext uri="{FF2B5EF4-FFF2-40B4-BE49-F238E27FC236}">
                <a16:creationId xmlns:a16="http://schemas.microsoft.com/office/drawing/2014/main" id="{B39B629E-7792-44B5-984B-A1B2D959CD66}"/>
              </a:ext>
            </a:extLst>
          </p:cNvPr>
          <p:cNvSpPr>
            <a:spLocks noGrp="1"/>
          </p:cNvSpPr>
          <p:nvPr>
            <p:ph type="body" sz="half" idx="1"/>
          </p:nvPr>
        </p:nvSpPr>
        <p:spPr>
          <a:xfrm>
            <a:off x="1310734" y="2253205"/>
            <a:ext cx="15351665" cy="4973505"/>
          </a:xfrm>
        </p:spPr>
        <p:txBody>
          <a:bodyPr>
            <a:normAutofit/>
          </a:bodyPr>
          <a:lstStyle/>
          <a:p>
            <a:r>
              <a:rPr lang="pt-PT"/>
              <a:t>Grupo 1: cenários 1 e 2 – Avaliação e análise</a:t>
            </a:r>
          </a:p>
          <a:p>
            <a:r>
              <a:rPr lang="pt-PT"/>
              <a:t>Grupo 2: cenários 3 e 4 – Desenvolvimento de estratégias</a:t>
            </a:r>
          </a:p>
          <a:p>
            <a:r>
              <a:rPr lang="pt-PT"/>
              <a:t>Grupo 3: cenários 5 e 6 – Planeamento e conceção do programa</a:t>
            </a:r>
          </a:p>
          <a:p>
            <a:r>
              <a:rPr lang="pt-PT"/>
              <a:t>Grupo 4: cenários 7 e 8 – Execução e acompanhamento</a:t>
            </a:r>
          </a:p>
          <a:p>
            <a:r>
              <a:rPr lang="pt-PT"/>
              <a:t>Grupo 5: cenários 9 e 10 – Avaliação e aprendizagem</a:t>
            </a:r>
          </a:p>
        </p:txBody>
      </p:sp>
      <p:sp>
        <p:nvSpPr>
          <p:cNvPr id="4" name="Slide Number Placeholder 3">
            <a:extLst>
              <a:ext uri="{FF2B5EF4-FFF2-40B4-BE49-F238E27FC236}">
                <a16:creationId xmlns:a16="http://schemas.microsoft.com/office/drawing/2014/main" id="{C1E60312-77F2-4C0E-BDA5-4DE684C48B0C}"/>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13</a:t>
            </a:fld>
            <a:endParaRPr lang="pt-PT"/>
          </a:p>
        </p:txBody>
      </p:sp>
    </p:spTree>
    <p:extLst>
      <p:ext uri="{BB962C8B-B14F-4D97-AF65-F5344CB8AC3E}">
        <p14:creationId xmlns:p14="http://schemas.microsoft.com/office/powerpoint/2010/main" val="356669003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D3E1A-85DB-46C2-9DBD-4C1FB3F735A8}"/>
              </a:ext>
            </a:extLst>
          </p:cNvPr>
          <p:cNvSpPr>
            <a:spLocks noGrp="1"/>
          </p:cNvSpPr>
          <p:nvPr>
            <p:ph type="title"/>
          </p:nvPr>
        </p:nvSpPr>
        <p:spPr/>
        <p:txBody>
          <a:bodyPr>
            <a:normAutofit/>
          </a:bodyPr>
          <a:lstStyle/>
          <a:p>
            <a:r>
              <a:rPr lang="pt-PT"/>
              <a:t>Instruções – Etapa 2: Receita</a:t>
            </a:r>
          </a:p>
        </p:txBody>
      </p:sp>
      <p:sp>
        <p:nvSpPr>
          <p:cNvPr id="3" name="Text Placeholder 2">
            <a:extLst>
              <a:ext uri="{FF2B5EF4-FFF2-40B4-BE49-F238E27FC236}">
                <a16:creationId xmlns:a16="http://schemas.microsoft.com/office/drawing/2014/main" id="{2A6AC5B1-07EB-4312-AE5B-68E86F13468F}"/>
              </a:ext>
            </a:extLst>
          </p:cNvPr>
          <p:cNvSpPr>
            <a:spLocks noGrp="1"/>
          </p:cNvSpPr>
          <p:nvPr>
            <p:ph type="body" sz="half" idx="1"/>
          </p:nvPr>
        </p:nvSpPr>
        <p:spPr>
          <a:xfrm>
            <a:off x="392704" y="1408081"/>
            <a:ext cx="14709049" cy="6937437"/>
          </a:xfrm>
        </p:spPr>
        <p:txBody>
          <a:bodyPr>
            <a:normAutofit lnSpcReduction="10000"/>
          </a:bodyPr>
          <a:lstStyle/>
          <a:p>
            <a:pPr marL="742950" indent="-742950">
              <a:buAutoNum type="arabicPeriod"/>
            </a:pPr>
            <a:r>
              <a:rPr lang="pt-PT"/>
              <a:t>Enquanto grupo – confiram e acordem a avaliação dos cenários que vos foram atribuídos: </a:t>
            </a:r>
            <a:r>
              <a:rPr lang="pt-PT" b="1"/>
              <a:t>saudável, carece de um exame mais aprofundado </a:t>
            </a:r>
            <a:r>
              <a:rPr lang="pt-PT"/>
              <a:t>ou</a:t>
            </a:r>
            <a:r>
              <a:rPr lang="pt-PT" b="1"/>
              <a:t> doente</a:t>
            </a:r>
            <a:r>
              <a:rPr lang="pt-PT"/>
              <a:t>. </a:t>
            </a:r>
          </a:p>
          <a:p>
            <a:pPr marL="742950" indent="-742950">
              <a:buAutoNum type="arabicPeriod"/>
            </a:pPr>
            <a:r>
              <a:rPr lang="pt-PT"/>
              <a:t>São agora os “Médicos da Esfera”. Receitem orientações da Esfera para abordar o que estiver errado em cada um dos cenários que vos foram atribuídos.</a:t>
            </a:r>
          </a:p>
          <a:p>
            <a:pPr marL="742950" indent="-742950">
              <a:buFont typeface="+mj-lt"/>
              <a:buAutoNum type="arabicPeriod"/>
            </a:pPr>
            <a:r>
              <a:rPr lang="pt-PT"/>
              <a:t>Têm </a:t>
            </a:r>
            <a:r>
              <a:rPr lang="pt-PT" b="1"/>
              <a:t>20 minutos </a:t>
            </a:r>
            <a:r>
              <a:rPr lang="pt-PT"/>
              <a:t>para citar orientações específicas da Esfera na coluna 2 do formulário de resposta.</a:t>
            </a:r>
          </a:p>
          <a:p>
            <a:pPr marL="742950" indent="-742950">
              <a:buFont typeface="+mj-lt"/>
              <a:buAutoNum type="arabicPeriod"/>
            </a:pPr>
            <a:r>
              <a:rPr lang="pt-PT"/>
              <a:t>Enumerem referências específicas da Esfera no flip chart do vosso grupo.</a:t>
            </a:r>
          </a:p>
        </p:txBody>
      </p:sp>
      <p:sp>
        <p:nvSpPr>
          <p:cNvPr id="4" name="Slide Number Placeholder 3">
            <a:extLst>
              <a:ext uri="{FF2B5EF4-FFF2-40B4-BE49-F238E27FC236}">
                <a16:creationId xmlns:a16="http://schemas.microsoft.com/office/drawing/2014/main" id="{DA855540-E225-4BAC-A1CA-B92DFB22655B}"/>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14</a:t>
            </a:fld>
            <a:endParaRPr lang="pt-PT"/>
          </a:p>
        </p:txBody>
      </p:sp>
    </p:spTree>
    <p:extLst>
      <p:ext uri="{BB962C8B-B14F-4D97-AF65-F5344CB8AC3E}">
        <p14:creationId xmlns:p14="http://schemas.microsoft.com/office/powerpoint/2010/main" val="158106028"/>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D8E14-B55F-46AF-BA2A-87C46239224E}"/>
              </a:ext>
            </a:extLst>
          </p:cNvPr>
          <p:cNvSpPr>
            <a:spLocks noGrp="1"/>
          </p:cNvSpPr>
          <p:nvPr>
            <p:ph type="title"/>
          </p:nvPr>
        </p:nvSpPr>
        <p:spPr/>
        <p:txBody>
          <a:bodyPr/>
          <a:lstStyle/>
          <a:p>
            <a:r>
              <a:rPr lang="pt-PT" dirty="0"/>
              <a:t>Quais as vossas conclusões?</a:t>
            </a:r>
          </a:p>
        </p:txBody>
      </p:sp>
      <p:sp>
        <p:nvSpPr>
          <p:cNvPr id="3" name="Text Placeholder 2">
            <a:extLst>
              <a:ext uri="{FF2B5EF4-FFF2-40B4-BE49-F238E27FC236}">
                <a16:creationId xmlns:a16="http://schemas.microsoft.com/office/drawing/2014/main" id="{D4813D0A-1914-4DBE-8578-66587F60BF6D}"/>
              </a:ext>
            </a:extLst>
          </p:cNvPr>
          <p:cNvSpPr>
            <a:spLocks noGrp="1"/>
          </p:cNvSpPr>
          <p:nvPr>
            <p:ph type="body" sz="half" idx="1"/>
          </p:nvPr>
        </p:nvSpPr>
        <p:spPr>
          <a:xfrm>
            <a:off x="1254647" y="2184997"/>
            <a:ext cx="14582762" cy="6178486"/>
          </a:xfrm>
        </p:spPr>
        <p:txBody>
          <a:bodyPr>
            <a:normAutofit lnSpcReduction="10000"/>
          </a:bodyPr>
          <a:lstStyle/>
          <a:p>
            <a:pPr marL="571500" indent="-571500">
              <a:buFont typeface="Arial" panose="020B0604020202020204" pitchFamily="34" charset="0"/>
              <a:buChar char="•"/>
            </a:pPr>
            <a:r>
              <a:rPr lang="pt-PT" sz="6000" dirty="0"/>
              <a:t>Que conhecimentos adquiriram, se aplicável?</a:t>
            </a:r>
          </a:p>
          <a:p>
            <a:pPr marL="571500" indent="-571500">
              <a:buFont typeface="Arial" panose="020B0604020202020204" pitchFamily="34" charset="0"/>
              <a:buChar char="•"/>
            </a:pPr>
            <a:r>
              <a:rPr lang="pt-PT" sz="6000" dirty="0"/>
              <a:t>Qual o significado do ciclo do programa para o seu trabalho?</a:t>
            </a:r>
          </a:p>
          <a:p>
            <a:pPr marL="571500" indent="-571500">
              <a:buFont typeface="Arial" panose="020B0604020202020204" pitchFamily="34" charset="0"/>
              <a:buChar char="•"/>
            </a:pPr>
            <a:r>
              <a:rPr lang="pt-PT" sz="6000" dirty="0"/>
              <a:t>A que </a:t>
            </a:r>
            <a:r>
              <a:rPr lang="pt-PT" sz="6000" dirty="0" err="1"/>
              <a:t>fase(s</a:t>
            </a:r>
            <a:r>
              <a:rPr lang="pt-PT" sz="6000" dirty="0"/>
              <a:t>) do ciclo se refere a Esfera?</a:t>
            </a:r>
          </a:p>
        </p:txBody>
      </p:sp>
      <p:sp>
        <p:nvSpPr>
          <p:cNvPr id="4" name="Slide Number Placeholder 3">
            <a:extLst>
              <a:ext uri="{FF2B5EF4-FFF2-40B4-BE49-F238E27FC236}">
                <a16:creationId xmlns:a16="http://schemas.microsoft.com/office/drawing/2014/main" id="{68F6F4B9-8985-47FE-89DB-F47DE4BE095D}"/>
              </a:ext>
            </a:extLst>
          </p:cNvPr>
          <p:cNvSpPr>
            <a:spLocks noGrp="1"/>
          </p:cNvSpPr>
          <p:nvPr>
            <p:ph type="sldNum" sz="quarter" idx="2"/>
          </p:nvPr>
        </p:nvSpPr>
        <p:spPr>
          <a:xfrm>
            <a:off x="3390428" y="8809567"/>
            <a:ext cx="375103" cy="389915"/>
          </a:xfrm>
        </p:spPr>
        <p:txBody>
          <a:bodyPr/>
          <a:lstStyle/>
          <a:p>
            <a:fld id="{86CB4B4D-7CA3-9044-876B-883B54F8677D}" type="slidenum">
              <a:rPr lang="pt-PT" smtClean="0"/>
              <a:t>15</a:t>
            </a:fld>
            <a:endParaRPr lang="pt-PT"/>
          </a:p>
        </p:txBody>
      </p:sp>
    </p:spTree>
    <p:extLst>
      <p:ext uri="{BB962C8B-B14F-4D97-AF65-F5344CB8AC3E}">
        <p14:creationId xmlns:p14="http://schemas.microsoft.com/office/powerpoint/2010/main" val="157141276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D8E14-B55F-46AF-BA2A-87C46239224E}"/>
              </a:ext>
            </a:extLst>
          </p:cNvPr>
          <p:cNvSpPr>
            <a:spLocks noGrp="1"/>
          </p:cNvSpPr>
          <p:nvPr>
            <p:ph type="title"/>
          </p:nvPr>
        </p:nvSpPr>
        <p:spPr/>
        <p:txBody>
          <a:bodyPr/>
          <a:lstStyle/>
          <a:p>
            <a:r>
              <a:rPr lang="en-US" dirty="0" err="1"/>
              <a:t>Mensagens-chave</a:t>
            </a:r>
            <a:endParaRPr lang="en-US" dirty="0"/>
          </a:p>
        </p:txBody>
      </p:sp>
      <p:sp>
        <p:nvSpPr>
          <p:cNvPr id="3" name="Text Placeholder 2">
            <a:extLst>
              <a:ext uri="{FF2B5EF4-FFF2-40B4-BE49-F238E27FC236}">
                <a16:creationId xmlns:a16="http://schemas.microsoft.com/office/drawing/2014/main" id="{D4813D0A-1914-4DBE-8578-66587F60BF6D}"/>
              </a:ext>
            </a:extLst>
          </p:cNvPr>
          <p:cNvSpPr>
            <a:spLocks noGrp="1"/>
          </p:cNvSpPr>
          <p:nvPr>
            <p:ph type="body" sz="half" idx="1"/>
          </p:nvPr>
        </p:nvSpPr>
        <p:spPr>
          <a:xfrm>
            <a:off x="1137840" y="1615990"/>
            <a:ext cx="14582762" cy="6521620"/>
          </a:xfrm>
        </p:spPr>
        <p:txBody>
          <a:bodyPr>
            <a:normAutofit lnSpcReduction="10000"/>
          </a:bodyPr>
          <a:lstStyle/>
          <a:p>
            <a:pPr marL="685800" lvl="2" indent="-685800">
              <a:buFont typeface="Arial" panose="020B0604020202020204" pitchFamily="34" charset="0"/>
              <a:buChar char="•"/>
            </a:pPr>
            <a:r>
              <a:rPr lang="pt-PT" sz="5400" dirty="0">
                <a:sym typeface="Helvetica Neue"/>
              </a:rPr>
              <a:t>O ciclo do programa é um conceito importante, em que cada fase deve ser corretamente executada para manter a qualidade do programa global.</a:t>
            </a:r>
            <a:endParaRPr lang="en-GB" sz="5400" dirty="0">
              <a:sym typeface="Helvetica Neue"/>
            </a:endParaRPr>
          </a:p>
          <a:p>
            <a:pPr marL="685800" lvl="2" indent="-685800">
              <a:buFont typeface="Arial" panose="020B0604020202020204" pitchFamily="34" charset="0"/>
              <a:buChar char="•"/>
            </a:pPr>
            <a:r>
              <a:rPr lang="pt-PT" sz="5400" noProof="0" dirty="0">
                <a:effectLst/>
                <a:latin typeface="+mn-lt"/>
                <a:ea typeface="+mn-ea"/>
                <a:cs typeface="+mn-cs"/>
                <a:sym typeface="Helvetica Neue"/>
              </a:rPr>
              <a:t>A Esfera refere-se a todas as fases do ciclo do programa e fornece orientações para todas elas, independentemente da sua definição.</a:t>
            </a:r>
            <a:endParaRPr lang="en-GB" sz="5400" dirty="0"/>
          </a:p>
        </p:txBody>
      </p:sp>
      <p:sp>
        <p:nvSpPr>
          <p:cNvPr id="4" name="Slide Number Placeholder 3">
            <a:extLst>
              <a:ext uri="{FF2B5EF4-FFF2-40B4-BE49-F238E27FC236}">
                <a16:creationId xmlns:a16="http://schemas.microsoft.com/office/drawing/2014/main" id="{68F6F4B9-8985-47FE-89DB-F47DE4BE095D}"/>
              </a:ext>
            </a:extLst>
          </p:cNvPr>
          <p:cNvSpPr>
            <a:spLocks noGrp="1"/>
          </p:cNvSpPr>
          <p:nvPr>
            <p:ph type="sldNum" sz="quarter" idx="2"/>
          </p:nvPr>
        </p:nvSpPr>
        <p:spPr/>
        <p:txBody>
          <a:bodyPr/>
          <a:lstStyle/>
          <a:p>
            <a:fld id="{86CB4B4D-7CA3-9044-876B-883B54F8677D}" type="slidenum">
              <a:rPr lang="en-US" smtClean="0"/>
              <a:t>16</a:t>
            </a:fld>
            <a:endParaRPr lang="en-US" dirty="0"/>
          </a:p>
        </p:txBody>
      </p:sp>
    </p:spTree>
    <p:extLst>
      <p:ext uri="{BB962C8B-B14F-4D97-AF65-F5344CB8AC3E}">
        <p14:creationId xmlns:p14="http://schemas.microsoft.com/office/powerpoint/2010/main" val="2212071230"/>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517A221-F538-406B-989E-4B8D872F36ED}"/>
              </a:ext>
            </a:extLst>
          </p:cNvPr>
          <p:cNvSpPr>
            <a:spLocks noGrp="1"/>
          </p:cNvSpPr>
          <p:nvPr>
            <p:ph type="body" sz="half" idx="1"/>
          </p:nvPr>
        </p:nvSpPr>
        <p:spPr>
          <a:xfrm>
            <a:off x="6901919" y="3975219"/>
            <a:ext cx="9518732" cy="4831360"/>
          </a:xfrm>
        </p:spPr>
        <p:txBody>
          <a:bodyPr>
            <a:normAutofit/>
          </a:bodyPr>
          <a:lstStyle/>
          <a:p>
            <a:r>
              <a:rPr lang="pt-PT" dirty="0">
                <a:solidFill>
                  <a:srgbClr val="000000"/>
                </a:solidFill>
              </a:rPr>
              <a:t>Descrever as cinco fases do ciclo do programa</a:t>
            </a:r>
          </a:p>
          <a:p>
            <a:r>
              <a:rPr lang="pt-PT" dirty="0">
                <a:solidFill>
                  <a:srgbClr val="000000"/>
                </a:solidFill>
              </a:rPr>
              <a:t>Aplicar as orientações da Esfera no apoio à resposta humanitária em cada fase do ciclo</a:t>
            </a:r>
          </a:p>
        </p:txBody>
      </p:sp>
      <p:sp>
        <p:nvSpPr>
          <p:cNvPr id="4" name="Slide Number Placeholder 3">
            <a:extLst>
              <a:ext uri="{FF2B5EF4-FFF2-40B4-BE49-F238E27FC236}">
                <a16:creationId xmlns:a16="http://schemas.microsoft.com/office/drawing/2014/main" id="{D29A9069-D94D-4981-B76C-97AEB172DDD6}"/>
              </a:ext>
            </a:extLst>
          </p:cNvPr>
          <p:cNvSpPr>
            <a:spLocks noGrp="1"/>
          </p:cNvSpPr>
          <p:nvPr>
            <p:ph type="sldNum" sz="quarter" idx="2"/>
          </p:nvPr>
        </p:nvSpPr>
        <p:spPr>
          <a:xfrm>
            <a:off x="3359302" y="8806579"/>
            <a:ext cx="238848" cy="389915"/>
          </a:xfrm>
        </p:spPr>
        <p:txBody>
          <a:bodyPr/>
          <a:lstStyle/>
          <a:p>
            <a:fld id="{86CB4B4D-7CA3-9044-876B-883B54F8677D}" type="slidenum">
              <a:rPr lang="pt-PT" smtClean="0"/>
              <a:pPr/>
              <a:t>2</a:t>
            </a:fld>
            <a:endParaRPr lang="pt-PT"/>
          </a:p>
        </p:txBody>
      </p:sp>
      <p:sp>
        <p:nvSpPr>
          <p:cNvPr id="5" name="Title">
            <a:extLst>
              <a:ext uri="{FF2B5EF4-FFF2-40B4-BE49-F238E27FC236}">
                <a16:creationId xmlns:a16="http://schemas.microsoft.com/office/drawing/2014/main" id="{3230DA38-1F8A-4DB0-AF41-8AA26EC93862}"/>
              </a:ext>
            </a:extLst>
          </p:cNvPr>
          <p:cNvSpPr txBox="1">
            <a:spLocks noGrp="1"/>
          </p:cNvSpPr>
          <p:nvPr>
            <p:ph type="title"/>
          </p:nvPr>
        </p:nvSpPr>
        <p:spPr>
          <a:xfrm>
            <a:off x="7476565" y="2150840"/>
            <a:ext cx="8169835" cy="1130300"/>
          </a:xfrm>
          <a:prstGeom prst="rect">
            <a:avLst/>
          </a:prstGeom>
        </p:spPr>
        <p:txBody>
          <a:bodyPr>
            <a:noAutofit/>
          </a:bodyPr>
          <a:lstStyle/>
          <a:p>
            <a:r>
              <a:rPr lang="pt-PT" sz="4000">
                <a:solidFill>
                  <a:srgbClr val="00A585"/>
                </a:solidFill>
              </a:rPr>
              <a:t>No final desta sessão, serão capazes de:</a:t>
            </a:r>
            <a:br>
              <a:rPr lang="pt-PT" sz="4000">
                <a:solidFill>
                  <a:srgbClr val="00A585"/>
                </a:solidFill>
              </a:rPr>
            </a:br>
            <a:br>
              <a:rPr lang="pt-PT" sz="4000">
                <a:solidFill>
                  <a:srgbClr val="00A585"/>
                </a:solidFill>
              </a:rPr>
            </a:br>
            <a:endParaRPr lang="pt-PT" sz="4000">
              <a:solidFill>
                <a:srgbClr val="00A585"/>
              </a:solidFill>
            </a:endParaRPr>
          </a:p>
        </p:txBody>
      </p:sp>
    </p:spTree>
    <p:extLst>
      <p:ext uri="{BB962C8B-B14F-4D97-AF65-F5344CB8AC3E}">
        <p14:creationId xmlns:p14="http://schemas.microsoft.com/office/powerpoint/2010/main" val="154256512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4E417-8E54-4BAB-8D9D-43B196FAAA38}"/>
              </a:ext>
            </a:extLst>
          </p:cNvPr>
          <p:cNvSpPr>
            <a:spLocks noGrp="1"/>
          </p:cNvSpPr>
          <p:nvPr>
            <p:ph type="title"/>
          </p:nvPr>
        </p:nvSpPr>
        <p:spPr>
          <a:xfrm>
            <a:off x="453664" y="383116"/>
            <a:ext cx="13953493" cy="1130300"/>
          </a:xfrm>
        </p:spPr>
        <p:txBody>
          <a:bodyPr>
            <a:normAutofit/>
          </a:bodyPr>
          <a:lstStyle/>
          <a:p>
            <a:r>
              <a:rPr lang="pt-PT" dirty="0"/>
              <a:t>O que é o ciclo do programa?</a:t>
            </a:r>
          </a:p>
        </p:txBody>
      </p:sp>
      <p:sp>
        <p:nvSpPr>
          <p:cNvPr id="4" name="Slide Number Placeholder 3">
            <a:extLst>
              <a:ext uri="{FF2B5EF4-FFF2-40B4-BE49-F238E27FC236}">
                <a16:creationId xmlns:a16="http://schemas.microsoft.com/office/drawing/2014/main" id="{74F33924-28A9-47C1-8391-536AB158AF18}"/>
              </a:ext>
            </a:extLst>
          </p:cNvPr>
          <p:cNvSpPr>
            <a:spLocks noGrp="1"/>
          </p:cNvSpPr>
          <p:nvPr>
            <p:ph type="sldNum" sz="quarter" idx="2"/>
          </p:nvPr>
        </p:nvSpPr>
        <p:spPr>
          <a:xfrm>
            <a:off x="3403180" y="8921904"/>
            <a:ext cx="238848" cy="389915"/>
          </a:xfrm>
        </p:spPr>
        <p:txBody>
          <a:bodyPr/>
          <a:lstStyle/>
          <a:p>
            <a:fld id="{86CB4B4D-7CA3-9044-876B-883B54F8677D}" type="slidenum">
              <a:rPr lang="pt-PT" smtClean="0"/>
              <a:t>3</a:t>
            </a:fld>
            <a:endParaRPr lang="pt-PT" dirty="0"/>
          </a:p>
        </p:txBody>
      </p:sp>
      <p:pic>
        <p:nvPicPr>
          <p:cNvPr id="11" name="Picture 10">
            <a:extLst>
              <a:ext uri="{FF2B5EF4-FFF2-40B4-BE49-F238E27FC236}">
                <a16:creationId xmlns:a16="http://schemas.microsoft.com/office/drawing/2014/main" id="{FF907B7E-39F1-4B26-895E-D957AE6E369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857093" y="1874469"/>
            <a:ext cx="6608641" cy="6562426"/>
          </a:xfrm>
          <a:prstGeom prst="rect">
            <a:avLst/>
          </a:prstGeom>
        </p:spPr>
      </p:pic>
      <p:sp>
        <p:nvSpPr>
          <p:cNvPr id="12" name="TextBox 11">
            <a:extLst>
              <a:ext uri="{FF2B5EF4-FFF2-40B4-BE49-F238E27FC236}">
                <a16:creationId xmlns:a16="http://schemas.microsoft.com/office/drawing/2014/main" id="{284BB677-8EAD-4B4A-8659-6A22F0092390}"/>
              </a:ext>
            </a:extLst>
          </p:cNvPr>
          <p:cNvSpPr txBox="1"/>
          <p:nvPr/>
        </p:nvSpPr>
        <p:spPr>
          <a:xfrm>
            <a:off x="2943251" y="2270489"/>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pt-PT" sz="3600" b="1" i="0" u="none" strike="noStrike" cap="none" spc="0" normalizeH="0" baseline="0" dirty="0">
                <a:ln>
                  <a:noFill/>
                </a:ln>
                <a:solidFill>
                  <a:srgbClr val="000000"/>
                </a:solidFill>
                <a:effectLst/>
                <a:uFillTx/>
                <a:latin typeface="Open Sans Regular"/>
                <a:ea typeface="Open Sans Regular"/>
                <a:cs typeface="Open Sans Regular"/>
                <a:sym typeface="Open Sans Regular"/>
              </a:rPr>
              <a:t>Avaliação e análise</a:t>
            </a:r>
          </a:p>
        </p:txBody>
      </p:sp>
      <p:sp>
        <p:nvSpPr>
          <p:cNvPr id="15" name="TextBox 14">
            <a:extLst>
              <a:ext uri="{FF2B5EF4-FFF2-40B4-BE49-F238E27FC236}">
                <a16:creationId xmlns:a16="http://schemas.microsoft.com/office/drawing/2014/main" id="{EE031782-3A17-4C19-9001-F47B7AC21BE7}"/>
              </a:ext>
            </a:extLst>
          </p:cNvPr>
          <p:cNvSpPr txBox="1"/>
          <p:nvPr/>
        </p:nvSpPr>
        <p:spPr>
          <a:xfrm>
            <a:off x="7938785" y="2504481"/>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3600" b="1" dirty="0">
                <a:solidFill>
                  <a:srgbClr val="000000"/>
                </a:solidFill>
              </a:rPr>
              <a:t>Desenvolvimento de estratégias</a:t>
            </a:r>
            <a:endParaRPr kumimoji="0" lang="pt-PT" sz="3600" b="1" i="0" u="none" strike="noStrike" cap="none" spc="0" normalizeH="0" baseline="0" dirty="0">
              <a:ln>
                <a:noFill/>
              </a:ln>
              <a:solidFill>
                <a:srgbClr val="000000"/>
              </a:solidFill>
              <a:effectLst/>
              <a:uFillTx/>
              <a:sym typeface="Open Sans Regular"/>
            </a:endParaRPr>
          </a:p>
        </p:txBody>
      </p:sp>
      <p:sp>
        <p:nvSpPr>
          <p:cNvPr id="16" name="TextBox 15">
            <a:extLst>
              <a:ext uri="{FF2B5EF4-FFF2-40B4-BE49-F238E27FC236}">
                <a16:creationId xmlns:a16="http://schemas.microsoft.com/office/drawing/2014/main" id="{AC6CDD58-936E-4D9D-B24D-B8D611F8E8C8}"/>
              </a:ext>
            </a:extLst>
          </p:cNvPr>
          <p:cNvSpPr txBox="1"/>
          <p:nvPr/>
        </p:nvSpPr>
        <p:spPr>
          <a:xfrm>
            <a:off x="7846237" y="5013810"/>
            <a:ext cx="5000609"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3600" b="1" dirty="0">
                <a:solidFill>
                  <a:srgbClr val="000000"/>
                </a:solidFill>
              </a:rPr>
              <a:t>Planeamento e conceção do programa</a:t>
            </a:r>
            <a:endParaRPr kumimoji="0" lang="pt-PT" sz="3600" b="1" i="0" u="none" strike="noStrike" cap="none" spc="0" normalizeH="0" baseline="0" dirty="0">
              <a:ln>
                <a:noFill/>
              </a:ln>
              <a:solidFill>
                <a:srgbClr val="000000"/>
              </a:solidFill>
              <a:effectLst/>
              <a:uFillTx/>
              <a:sym typeface="Open Sans Regular"/>
            </a:endParaRPr>
          </a:p>
        </p:txBody>
      </p:sp>
      <p:sp>
        <p:nvSpPr>
          <p:cNvPr id="17" name="TextBox 16">
            <a:extLst>
              <a:ext uri="{FF2B5EF4-FFF2-40B4-BE49-F238E27FC236}">
                <a16:creationId xmlns:a16="http://schemas.microsoft.com/office/drawing/2014/main" id="{5034056E-9ADB-457D-AF08-35199BAE4395}"/>
              </a:ext>
            </a:extLst>
          </p:cNvPr>
          <p:cNvSpPr txBox="1"/>
          <p:nvPr/>
        </p:nvSpPr>
        <p:spPr>
          <a:xfrm>
            <a:off x="5114930" y="8253680"/>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3600" b="1" dirty="0">
                <a:solidFill>
                  <a:srgbClr val="000000"/>
                </a:solidFill>
              </a:rPr>
              <a:t>Execução e acompanhamento</a:t>
            </a:r>
            <a:endParaRPr kumimoji="0" lang="pt-PT" sz="3600" b="1" i="0" u="none" strike="noStrike" cap="none" spc="0" normalizeH="0" baseline="0" dirty="0">
              <a:ln>
                <a:noFill/>
              </a:ln>
              <a:solidFill>
                <a:srgbClr val="000000"/>
              </a:solidFill>
              <a:effectLst/>
              <a:uFillTx/>
              <a:sym typeface="Open Sans Regular"/>
            </a:endParaRPr>
          </a:p>
        </p:txBody>
      </p:sp>
      <p:sp>
        <p:nvSpPr>
          <p:cNvPr id="18" name="TextBox 17">
            <a:extLst>
              <a:ext uri="{FF2B5EF4-FFF2-40B4-BE49-F238E27FC236}">
                <a16:creationId xmlns:a16="http://schemas.microsoft.com/office/drawing/2014/main" id="{71530A4C-2BF5-4066-8EA4-A264C7D90615}"/>
              </a:ext>
            </a:extLst>
          </p:cNvPr>
          <p:cNvSpPr txBox="1"/>
          <p:nvPr/>
        </p:nvSpPr>
        <p:spPr>
          <a:xfrm>
            <a:off x="1723699" y="5353692"/>
            <a:ext cx="4081692"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pt-PT" sz="3600" b="1" dirty="0">
                <a:solidFill>
                  <a:srgbClr val="000000"/>
                </a:solidFill>
              </a:rPr>
              <a:t>Avaliação e aprendizagem</a:t>
            </a:r>
            <a:endParaRPr kumimoji="0" lang="pt-PT" sz="3600" b="1" i="0" u="none" strike="noStrike" cap="none" spc="0" normalizeH="0" baseline="0" dirty="0">
              <a:ln>
                <a:noFill/>
              </a:ln>
              <a:solidFill>
                <a:srgbClr val="000000"/>
              </a:solidFill>
              <a:effectLst/>
              <a:uFillTx/>
              <a:sym typeface="Open Sans Regular"/>
            </a:endParaRPr>
          </a:p>
        </p:txBody>
      </p:sp>
      <p:pic>
        <p:nvPicPr>
          <p:cNvPr id="10" name="Picture 2" descr="Image result for 2018 SPhere HAndbook">
            <a:extLst>
              <a:ext uri="{FF2B5EF4-FFF2-40B4-BE49-F238E27FC236}">
                <a16:creationId xmlns:a16="http://schemas.microsoft.com/office/drawing/2014/main" id="{D834512C-31BA-46DE-992C-4611830809F2}"/>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3420422" y="4335653"/>
            <a:ext cx="2810224" cy="4054959"/>
          </a:xfrm>
          <a:prstGeom prst="rect">
            <a:avLst/>
          </a:prstGeom>
          <a:noFill/>
          <a:ln>
            <a:solidFill>
              <a:schemeClr val="accent6">
                <a:lumMod val="40000"/>
                <a:lumOff val="6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FE7588C-B0F9-4B30-942F-CD9D56B11F4D}"/>
              </a:ext>
            </a:extLst>
          </p:cNvPr>
          <p:cNvSpPr txBox="1"/>
          <p:nvPr/>
        </p:nvSpPr>
        <p:spPr>
          <a:xfrm>
            <a:off x="13435731" y="8667611"/>
            <a:ext cx="2779608"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pt-PT" sz="3600" b="0" i="0" u="none" strike="noStrike" cap="none" spc="0" normalizeH="0" baseline="0" dirty="0">
                <a:ln>
                  <a:noFill/>
                </a:ln>
                <a:solidFill>
                  <a:srgbClr val="000000"/>
                </a:solidFill>
                <a:effectLst/>
                <a:uFillTx/>
                <a:latin typeface="Open Sans Regular"/>
                <a:ea typeface="Open Sans Regular"/>
                <a:cs typeface="Open Sans Regular"/>
                <a:sym typeface="Open Sans Regular"/>
              </a:rPr>
              <a:t>Ver página 9</a:t>
            </a:r>
          </a:p>
        </p:txBody>
      </p:sp>
    </p:spTree>
    <p:extLst>
      <p:ext uri="{BB962C8B-B14F-4D97-AF65-F5344CB8AC3E}">
        <p14:creationId xmlns:p14="http://schemas.microsoft.com/office/powerpoint/2010/main" val="10915169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6" grpId="0"/>
      <p:bldP spid="17"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A graphical representation of the Humanitarian Programme Cycle appears here">
            <a:extLst>
              <a:ext uri="{FF2B5EF4-FFF2-40B4-BE49-F238E27FC236}">
                <a16:creationId xmlns:a16="http://schemas.microsoft.com/office/drawing/2014/main" id="{DC238A89-A3C1-4603-9F5C-F081C61F4419}"/>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483577" y="1715720"/>
            <a:ext cx="9642728" cy="61024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8D06607-50ED-4290-BBE6-87E77F585B0C}"/>
              </a:ext>
            </a:extLst>
          </p:cNvPr>
          <p:cNvSpPr>
            <a:spLocks noGrp="1"/>
          </p:cNvSpPr>
          <p:nvPr>
            <p:ph type="title"/>
          </p:nvPr>
        </p:nvSpPr>
        <p:spPr/>
        <p:txBody>
          <a:bodyPr>
            <a:normAutofit/>
          </a:bodyPr>
          <a:lstStyle/>
          <a:p>
            <a:r>
              <a:rPr lang="pt-PT" dirty="0"/>
              <a:t>O ciclo do programa humanitário</a:t>
            </a:r>
          </a:p>
        </p:txBody>
      </p:sp>
      <p:sp>
        <p:nvSpPr>
          <p:cNvPr id="4" name="Slide Number Placeholder 3">
            <a:extLst>
              <a:ext uri="{FF2B5EF4-FFF2-40B4-BE49-F238E27FC236}">
                <a16:creationId xmlns:a16="http://schemas.microsoft.com/office/drawing/2014/main" id="{440036E8-614A-45BD-8174-9801FFD0F42E}"/>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4</a:t>
            </a:fld>
            <a:endParaRPr lang="pt-PT" dirty="0"/>
          </a:p>
        </p:txBody>
      </p:sp>
      <p:sp>
        <p:nvSpPr>
          <p:cNvPr id="6" name="Rectangle 5">
            <a:extLst>
              <a:ext uri="{FF2B5EF4-FFF2-40B4-BE49-F238E27FC236}">
                <a16:creationId xmlns:a16="http://schemas.microsoft.com/office/drawing/2014/main" id="{BB05A3E5-B744-4BE3-9D1D-14E7798B6A73}"/>
              </a:ext>
            </a:extLst>
          </p:cNvPr>
          <p:cNvSpPr/>
          <p:nvPr/>
        </p:nvSpPr>
        <p:spPr>
          <a:xfrm>
            <a:off x="10924805" y="9231342"/>
            <a:ext cx="5402440" cy="400110"/>
          </a:xfrm>
          <a:prstGeom prst="rect">
            <a:avLst/>
          </a:prstGeom>
        </p:spPr>
        <p:txBody>
          <a:bodyPr wrap="none">
            <a:spAutoFit/>
          </a:bodyPr>
          <a:lstStyle/>
          <a:p>
            <a:r>
              <a:rPr lang="pt-PT" sz="2000" dirty="0">
                <a:solidFill>
                  <a:srgbClr val="00B297"/>
                </a:solidFill>
              </a:rPr>
              <a:t>Gráfico de </a:t>
            </a:r>
            <a:r>
              <a:rPr lang="pt-PT" sz="2000" dirty="0" err="1">
                <a:solidFill>
                  <a:srgbClr val="00B297"/>
                </a:solidFill>
              </a:rPr>
              <a:t>www.humanitarianresponse.info</a:t>
            </a:r>
            <a:endParaRPr lang="pt-PT" sz="2000" dirty="0">
              <a:solidFill>
                <a:srgbClr val="00B297"/>
              </a:solidFill>
            </a:endParaRPr>
          </a:p>
        </p:txBody>
      </p:sp>
      <p:sp>
        <p:nvSpPr>
          <p:cNvPr id="3" name="TextBox 2">
            <a:extLst>
              <a:ext uri="{FF2B5EF4-FFF2-40B4-BE49-F238E27FC236}">
                <a16:creationId xmlns:a16="http://schemas.microsoft.com/office/drawing/2014/main" id="{2F3D8494-3F98-4519-97C3-95DB674FA2E2}"/>
              </a:ext>
            </a:extLst>
          </p:cNvPr>
          <p:cNvSpPr txBox="1"/>
          <p:nvPr/>
        </p:nvSpPr>
        <p:spPr>
          <a:xfrm>
            <a:off x="582847" y="1273303"/>
            <a:ext cx="5411554" cy="481157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pt-PT" sz="3800" b="0" i="0" u="none" strike="noStrike" cap="none" spc="0" normalizeH="0" baseline="0" dirty="0">
                <a:ln>
                  <a:noFill/>
                </a:ln>
                <a:solidFill>
                  <a:srgbClr val="000000"/>
                </a:solidFill>
                <a:effectLst/>
                <a:uFillTx/>
                <a:sym typeface="Open Sans Regular"/>
              </a:rPr>
              <a:t>Nota: O diagrama e as fases do ciclo do programa do </a:t>
            </a:r>
            <a:r>
              <a:rPr kumimoji="0" lang="pt-PT" sz="3800" b="0" i="0" u="none" strike="noStrike" cap="none" spc="0" normalizeH="0" baseline="0" dirty="0" err="1">
                <a:ln>
                  <a:noFill/>
                </a:ln>
                <a:solidFill>
                  <a:srgbClr val="000000"/>
                </a:solidFill>
                <a:effectLst/>
                <a:uFillTx/>
                <a:sym typeface="Open Sans Regular"/>
              </a:rPr>
              <a:t>IASC/OCHA</a:t>
            </a:r>
            <a:r>
              <a:rPr kumimoji="0" lang="pt-PT" sz="3800" b="0" i="0" u="none" strike="noStrike" cap="none" spc="0" normalizeH="0" baseline="0" dirty="0">
                <a:ln>
                  <a:noFill/>
                </a:ln>
                <a:solidFill>
                  <a:srgbClr val="000000"/>
                </a:solidFill>
                <a:effectLst/>
                <a:uFillTx/>
                <a:sym typeface="Open Sans Regular"/>
              </a:rPr>
              <a:t> são ligeiramente diferentes dos utilizados pela Esfera.</a:t>
            </a:r>
          </a:p>
          <a:p>
            <a:pPr marL="0" marR="0" indent="0" algn="l" defTabSz="584200" rtl="0" fontAlgn="auto" latinLnBrk="0" hangingPunct="0">
              <a:lnSpc>
                <a:spcPct val="100000"/>
              </a:lnSpc>
              <a:spcBef>
                <a:spcPts val="0"/>
              </a:spcBef>
              <a:spcAft>
                <a:spcPts val="0"/>
              </a:spcAft>
              <a:buClrTx/>
              <a:buSzTx/>
              <a:buFontTx/>
              <a:buNone/>
              <a:tabLst/>
            </a:pPr>
            <a:endParaRPr lang="pt-PT" sz="4000" dirty="0">
              <a:solidFill>
                <a:srgbClr val="000000"/>
              </a:solidFill>
            </a:endParaRPr>
          </a:p>
        </p:txBody>
      </p:sp>
      <p:sp>
        <p:nvSpPr>
          <p:cNvPr id="7" name="Oval 6">
            <a:extLst>
              <a:ext uri="{FF2B5EF4-FFF2-40B4-BE49-F238E27FC236}">
                <a16:creationId xmlns:a16="http://schemas.microsoft.com/office/drawing/2014/main" id="{8DC56D64-29DA-4145-976C-D8BD5691CBF0}"/>
              </a:ext>
            </a:extLst>
          </p:cNvPr>
          <p:cNvSpPr/>
          <p:nvPr/>
        </p:nvSpPr>
        <p:spPr>
          <a:xfrm>
            <a:off x="13705111" y="6838306"/>
            <a:ext cx="2480128" cy="533777"/>
          </a:xfrm>
          <a:prstGeom prst="ellipse">
            <a:avLst/>
          </a:prstGeom>
          <a:noFill/>
          <a:ln w="76200" cap="flat">
            <a:solidFill>
              <a:srgbClr val="FF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pt-PT"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8" name="Oval 7">
            <a:extLst>
              <a:ext uri="{FF2B5EF4-FFF2-40B4-BE49-F238E27FC236}">
                <a16:creationId xmlns:a16="http://schemas.microsoft.com/office/drawing/2014/main" id="{E66D71F1-9907-4144-9AD9-445CF5F68270}"/>
              </a:ext>
            </a:extLst>
          </p:cNvPr>
          <p:cNvSpPr/>
          <p:nvPr/>
        </p:nvSpPr>
        <p:spPr>
          <a:xfrm>
            <a:off x="6343647" y="4183957"/>
            <a:ext cx="3243699" cy="533777"/>
          </a:xfrm>
          <a:prstGeom prst="ellipse">
            <a:avLst/>
          </a:prstGeom>
          <a:noFill/>
          <a:ln w="76200" cap="flat">
            <a:solidFill>
              <a:srgbClr val="FF0000"/>
            </a:solidFill>
            <a:prstDash val="solid"/>
            <a:round/>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pt-PT" sz="1800" b="0" i="0" u="none" strike="noStrike" cap="none" spc="0" normalizeH="0" baseline="0" dirty="0">
              <a:ln>
                <a:noFill/>
              </a:ln>
              <a:solidFill>
                <a:srgbClr val="A5A5A5"/>
              </a:solidFill>
              <a:effectLst/>
              <a:uFillTx/>
              <a:latin typeface="Open Sans Regular"/>
              <a:ea typeface="Open Sans Regular"/>
              <a:cs typeface="Open Sans Regular"/>
              <a:sym typeface="Open Sans Regular"/>
            </a:endParaRPr>
          </a:p>
        </p:txBody>
      </p:sp>
      <p:sp>
        <p:nvSpPr>
          <p:cNvPr id="9" name="Rectangle 8">
            <a:extLst>
              <a:ext uri="{FF2B5EF4-FFF2-40B4-BE49-F238E27FC236}">
                <a16:creationId xmlns:a16="http://schemas.microsoft.com/office/drawing/2014/main" id="{9FDF4BC4-5D66-4D06-B8AD-61CD7B6CA9EF}"/>
              </a:ext>
            </a:extLst>
          </p:cNvPr>
          <p:cNvSpPr/>
          <p:nvPr/>
        </p:nvSpPr>
        <p:spPr>
          <a:xfrm>
            <a:off x="582846" y="5700308"/>
            <a:ext cx="5805480" cy="2554545"/>
          </a:xfrm>
          <a:prstGeom prst="rect">
            <a:avLst/>
          </a:prstGeom>
        </p:spPr>
        <p:txBody>
          <a:bodyPr wrap="square">
            <a:spAutoFit/>
          </a:bodyPr>
          <a:lstStyle/>
          <a:p>
            <a:pPr algn="l"/>
            <a:r>
              <a:rPr lang="pt-PT" sz="4000" b="1" dirty="0">
                <a:solidFill>
                  <a:srgbClr val="000000"/>
                </a:solidFill>
              </a:rPr>
              <a:t>Apesar destas diferenças, os princípios são os mesmos.</a:t>
            </a:r>
          </a:p>
        </p:txBody>
      </p:sp>
    </p:spTree>
    <p:extLst>
      <p:ext uri="{BB962C8B-B14F-4D97-AF65-F5344CB8AC3E}">
        <p14:creationId xmlns:p14="http://schemas.microsoft.com/office/powerpoint/2010/main" val="27026950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result for magnifying glass">
            <a:extLst>
              <a:ext uri="{FF2B5EF4-FFF2-40B4-BE49-F238E27FC236}">
                <a16:creationId xmlns:a16="http://schemas.microsoft.com/office/drawing/2014/main" id="{EABADF01-9D0B-4BA1-8C3A-8BBDF6240F4E}"/>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1"/>
          <a:stretch/>
        </p:blipFill>
        <p:spPr bwMode="auto">
          <a:xfrm flipH="1">
            <a:off x="6641591" y="2771050"/>
            <a:ext cx="10698671" cy="698862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E74CE63-A0F3-451E-8012-78EE759A8AAD}"/>
              </a:ext>
            </a:extLst>
          </p:cNvPr>
          <p:cNvSpPr>
            <a:spLocks noGrp="1"/>
          </p:cNvSpPr>
          <p:nvPr>
            <p:ph type="title"/>
          </p:nvPr>
        </p:nvSpPr>
        <p:spPr/>
        <p:txBody>
          <a:bodyPr/>
          <a:lstStyle/>
          <a:p>
            <a:r>
              <a:rPr lang="pt-PT" dirty="0"/>
              <a:t>Avaliação e análise</a:t>
            </a:r>
          </a:p>
        </p:txBody>
      </p:sp>
      <p:sp>
        <p:nvSpPr>
          <p:cNvPr id="3" name="Text Placeholder 2">
            <a:extLst>
              <a:ext uri="{FF2B5EF4-FFF2-40B4-BE49-F238E27FC236}">
                <a16:creationId xmlns:a16="http://schemas.microsoft.com/office/drawing/2014/main" id="{F23DE640-3168-4361-A6B2-67622473B43D}"/>
              </a:ext>
            </a:extLst>
          </p:cNvPr>
          <p:cNvSpPr>
            <a:spLocks noGrp="1"/>
          </p:cNvSpPr>
          <p:nvPr>
            <p:ph type="body" sz="half" idx="1"/>
          </p:nvPr>
        </p:nvSpPr>
        <p:spPr>
          <a:xfrm>
            <a:off x="1231991" y="1200722"/>
            <a:ext cx="7438140" cy="7226997"/>
          </a:xfrm>
        </p:spPr>
        <p:txBody>
          <a:bodyPr>
            <a:normAutofit/>
          </a:bodyPr>
          <a:lstStyle/>
          <a:p>
            <a:pPr marL="571500" indent="-571500">
              <a:buFont typeface="Arial" panose="020B0604020202020204" pitchFamily="34" charset="0"/>
              <a:buChar char="•"/>
            </a:pPr>
            <a:r>
              <a:rPr lang="pt-PT" sz="4400" dirty="0"/>
              <a:t>Começa o ciclo</a:t>
            </a:r>
          </a:p>
          <a:p>
            <a:pPr marL="571500" indent="-571500">
              <a:buFont typeface="Arial" panose="020B0604020202020204" pitchFamily="34" charset="0"/>
              <a:buChar char="•"/>
            </a:pPr>
            <a:r>
              <a:rPr lang="pt-PT" sz="4400" dirty="0"/>
              <a:t>Continua e vai melhorando durante a resposta</a:t>
            </a:r>
          </a:p>
          <a:p>
            <a:pPr marL="571500" indent="-571500">
              <a:buFont typeface="Arial" panose="020B0604020202020204" pitchFamily="34" charset="0"/>
              <a:buChar char="•"/>
            </a:pPr>
            <a:r>
              <a:rPr lang="pt-PT" sz="4400" dirty="0"/>
              <a:t>A avaliação imediata abrange a análise através da utilização de indicadores Esfera como pontos de referência</a:t>
            </a:r>
          </a:p>
        </p:txBody>
      </p:sp>
      <p:sp>
        <p:nvSpPr>
          <p:cNvPr id="4" name="Slide Number Placeholder 3">
            <a:extLst>
              <a:ext uri="{FF2B5EF4-FFF2-40B4-BE49-F238E27FC236}">
                <a16:creationId xmlns:a16="http://schemas.microsoft.com/office/drawing/2014/main" id="{37689BCE-0DF3-4FD0-97D7-AAA21F9D194F}"/>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5</a:t>
            </a:fld>
            <a:endParaRPr lang="pt-PT" dirty="0"/>
          </a:p>
        </p:txBody>
      </p:sp>
    </p:spTree>
    <p:extLst>
      <p:ext uri="{BB962C8B-B14F-4D97-AF65-F5344CB8AC3E}">
        <p14:creationId xmlns:p14="http://schemas.microsoft.com/office/powerpoint/2010/main" val="76781241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3EFAA0-AF61-4CFF-8DF3-6220DACACE4F}"/>
              </a:ext>
            </a:extLst>
          </p:cNvPr>
          <p:cNvSpPr>
            <a:spLocks noGrp="1"/>
          </p:cNvSpPr>
          <p:nvPr>
            <p:ph type="title"/>
          </p:nvPr>
        </p:nvSpPr>
        <p:spPr/>
        <p:txBody>
          <a:bodyPr/>
          <a:lstStyle/>
          <a:p>
            <a:r>
              <a:rPr lang="pt-PT" dirty="0"/>
              <a:t>Desenvolvimento de estratégias</a:t>
            </a:r>
          </a:p>
        </p:txBody>
      </p:sp>
      <p:sp>
        <p:nvSpPr>
          <p:cNvPr id="3" name="Text Placeholder 2">
            <a:extLst>
              <a:ext uri="{FF2B5EF4-FFF2-40B4-BE49-F238E27FC236}">
                <a16:creationId xmlns:a16="http://schemas.microsoft.com/office/drawing/2014/main" id="{239B0CA1-2D76-4596-BCAF-C699603EE045}"/>
              </a:ext>
            </a:extLst>
          </p:cNvPr>
          <p:cNvSpPr>
            <a:spLocks noGrp="1"/>
          </p:cNvSpPr>
          <p:nvPr>
            <p:ph type="body" sz="half" idx="1"/>
          </p:nvPr>
        </p:nvSpPr>
        <p:spPr>
          <a:xfrm>
            <a:off x="1018631" y="1499521"/>
            <a:ext cx="9633721" cy="6845997"/>
          </a:xfrm>
        </p:spPr>
        <p:txBody>
          <a:bodyPr>
            <a:normAutofit fontScale="85000" lnSpcReduction="10000"/>
          </a:bodyPr>
          <a:lstStyle/>
          <a:p>
            <a:r>
              <a:rPr lang="pt-PT" b="1" dirty="0"/>
              <a:t>Considerem todas as opções – e escolham a vossa estratégia</a:t>
            </a:r>
          </a:p>
          <a:p>
            <a:pPr marL="571500" indent="-571500">
              <a:buFont typeface="Arial" panose="020B0604020202020204" pitchFamily="34" charset="0"/>
              <a:buChar char="•"/>
            </a:pPr>
            <a:r>
              <a:rPr lang="pt-PT" dirty="0"/>
              <a:t>Distribuir diretamente ou fornecer dinheiro?</a:t>
            </a:r>
          </a:p>
          <a:p>
            <a:pPr marL="571500" indent="-571500">
              <a:buFont typeface="Arial" panose="020B0604020202020204" pitchFamily="34" charset="0"/>
              <a:buChar char="•"/>
            </a:pPr>
            <a:r>
              <a:rPr lang="pt-PT" dirty="0"/>
              <a:t>Fornecer sementes e utensílios, ou alimentos?</a:t>
            </a:r>
          </a:p>
          <a:p>
            <a:pPr marL="571500" indent="-571500">
              <a:buFont typeface="Arial" panose="020B0604020202020204" pitchFamily="34" charset="0"/>
              <a:buChar char="•"/>
            </a:pPr>
            <a:r>
              <a:rPr lang="pt-PT" dirty="0"/>
              <a:t>Abastecer com água do rio, utilizando camiões-cisterna, ou perfurar um novo poço?</a:t>
            </a:r>
          </a:p>
          <a:p>
            <a:pPr marL="571500" indent="-571500">
              <a:buFont typeface="Arial" panose="020B0604020202020204" pitchFamily="34" charset="0"/>
              <a:buChar char="•"/>
            </a:pPr>
            <a:r>
              <a:rPr lang="pt-PT" dirty="0"/>
              <a:t>Encomendar tendas, fornecer materiais de abrigo tradicionais locais, ou pagar aluguer?</a:t>
            </a:r>
          </a:p>
          <a:p>
            <a:endParaRPr lang="pt-PT" dirty="0"/>
          </a:p>
        </p:txBody>
      </p:sp>
      <p:sp>
        <p:nvSpPr>
          <p:cNvPr id="4" name="Slide Number Placeholder 3">
            <a:extLst>
              <a:ext uri="{FF2B5EF4-FFF2-40B4-BE49-F238E27FC236}">
                <a16:creationId xmlns:a16="http://schemas.microsoft.com/office/drawing/2014/main" id="{CB178DF3-F227-4DBC-9530-B46F782FDDA1}"/>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6</a:t>
            </a:fld>
            <a:endParaRPr lang="pt-PT" dirty="0"/>
          </a:p>
        </p:txBody>
      </p:sp>
      <p:pic>
        <p:nvPicPr>
          <p:cNvPr id="2050" name="Picture 2" descr="Scale Figurine">
            <a:extLst>
              <a:ext uri="{FF2B5EF4-FFF2-40B4-BE49-F238E27FC236}">
                <a16:creationId xmlns:a16="http://schemas.microsoft.com/office/drawing/2014/main" id="{622788E8-F2A1-4779-87E8-DFA3B6CEE6B0}"/>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0652352" y="1112519"/>
            <a:ext cx="5669280" cy="76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341945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C33B5-5231-40E6-A0D6-0AC2C89F040C}"/>
              </a:ext>
            </a:extLst>
          </p:cNvPr>
          <p:cNvSpPr>
            <a:spLocks noGrp="1"/>
          </p:cNvSpPr>
          <p:nvPr>
            <p:ph type="title"/>
          </p:nvPr>
        </p:nvSpPr>
        <p:spPr/>
        <p:txBody>
          <a:bodyPr>
            <a:normAutofit fontScale="90000"/>
          </a:bodyPr>
          <a:lstStyle/>
          <a:p>
            <a:r>
              <a:rPr lang="en-GB" dirty="0" err="1"/>
              <a:t>Planeamento</a:t>
            </a:r>
            <a:r>
              <a:rPr lang="en-GB" dirty="0"/>
              <a:t> e </a:t>
            </a:r>
            <a:r>
              <a:rPr lang="en-GB" dirty="0" err="1"/>
              <a:t>conceção</a:t>
            </a:r>
            <a:r>
              <a:rPr lang="en-GB" dirty="0"/>
              <a:t> do </a:t>
            </a:r>
            <a:r>
              <a:rPr lang="en-GB" dirty="0" err="1"/>
              <a:t>programa</a:t>
            </a:r>
            <a:endParaRPr lang="en-GB" dirty="0"/>
          </a:p>
        </p:txBody>
      </p:sp>
      <p:sp>
        <p:nvSpPr>
          <p:cNvPr id="3" name="Text Placeholder 2">
            <a:extLst>
              <a:ext uri="{FF2B5EF4-FFF2-40B4-BE49-F238E27FC236}">
                <a16:creationId xmlns:a16="http://schemas.microsoft.com/office/drawing/2014/main" id="{C92A1C98-102F-432B-A588-5F1D5E37F5D4}"/>
              </a:ext>
            </a:extLst>
          </p:cNvPr>
          <p:cNvSpPr>
            <a:spLocks noGrp="1"/>
          </p:cNvSpPr>
          <p:nvPr>
            <p:ph type="body" sz="half" idx="1"/>
          </p:nvPr>
        </p:nvSpPr>
        <p:spPr>
          <a:xfrm>
            <a:off x="1033871" y="1643106"/>
            <a:ext cx="9380129" cy="6724078"/>
          </a:xfrm>
        </p:spPr>
        <p:txBody>
          <a:bodyPr>
            <a:normAutofit lnSpcReduction="10000"/>
          </a:bodyPr>
          <a:lstStyle/>
          <a:p>
            <a:pPr marL="571500" indent="-571500">
              <a:buFont typeface="Arial" panose="020B0604020202020204" pitchFamily="34" charset="0"/>
              <a:buChar char="•"/>
            </a:pPr>
            <a:r>
              <a:rPr lang="pt-PT" sz="4400" dirty="0"/>
              <a:t>Desenvolvam programas de qualidade, utilizando normas e práticas profissionais bem estabelecidas (Esfera)</a:t>
            </a:r>
            <a:endParaRPr lang="en-GB" sz="4400" dirty="0"/>
          </a:p>
          <a:p>
            <a:pPr marL="571500" indent="-571500">
              <a:buFont typeface="Arial" panose="020B0604020202020204" pitchFamily="34" charset="0"/>
              <a:buChar char="•"/>
            </a:pPr>
            <a:r>
              <a:rPr lang="pt-PT" sz="4400" dirty="0"/>
              <a:t>Façam-no em conjunto com as pessoas afetadas</a:t>
            </a:r>
            <a:r>
              <a:rPr lang="en-GB" sz="4400" dirty="0"/>
              <a:t> </a:t>
            </a:r>
          </a:p>
          <a:p>
            <a:pPr marL="571500" indent="-571500">
              <a:buFont typeface="Arial" panose="020B0604020202020204" pitchFamily="34" charset="0"/>
              <a:buChar char="•"/>
            </a:pPr>
            <a:r>
              <a:rPr lang="pt-PT" sz="4400" dirty="0"/>
              <a:t>Compreendam as vulnerabilidades e desenvolvam as capacidades</a:t>
            </a:r>
            <a:endParaRPr lang="en-GB" sz="4400" dirty="0"/>
          </a:p>
        </p:txBody>
      </p:sp>
      <p:sp>
        <p:nvSpPr>
          <p:cNvPr id="4" name="Slide Number Placeholder 3">
            <a:extLst>
              <a:ext uri="{FF2B5EF4-FFF2-40B4-BE49-F238E27FC236}">
                <a16:creationId xmlns:a16="http://schemas.microsoft.com/office/drawing/2014/main" id="{5767F8B4-7761-44CD-8923-14BA09831210}"/>
              </a:ext>
            </a:extLst>
          </p:cNvPr>
          <p:cNvSpPr>
            <a:spLocks noGrp="1"/>
          </p:cNvSpPr>
          <p:nvPr>
            <p:ph type="sldNum" sz="quarter" idx="2"/>
          </p:nvPr>
        </p:nvSpPr>
        <p:spPr>
          <a:xfrm>
            <a:off x="3390428" y="8809567"/>
            <a:ext cx="238848" cy="389915"/>
          </a:xfrm>
        </p:spPr>
        <p:txBody>
          <a:bodyPr/>
          <a:lstStyle/>
          <a:p>
            <a:fld id="{86CB4B4D-7CA3-9044-876B-883B54F8677D}" type="slidenum">
              <a:rPr lang="en-GB" smtClean="0"/>
              <a:t>7</a:t>
            </a:fld>
            <a:endParaRPr lang="en-GB" dirty="0"/>
          </a:p>
        </p:txBody>
      </p:sp>
      <p:pic>
        <p:nvPicPr>
          <p:cNvPr id="6" name="Picture 5">
            <a:extLst>
              <a:ext uri="{FF2B5EF4-FFF2-40B4-BE49-F238E27FC236}">
                <a16:creationId xmlns:a16="http://schemas.microsoft.com/office/drawing/2014/main" id="{A376F430-852A-46A7-A49B-C9AB4181CC6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10344912" y="2758250"/>
            <a:ext cx="8126157" cy="5864543"/>
          </a:xfrm>
          <a:prstGeom prst="rect">
            <a:avLst/>
          </a:prstGeom>
        </p:spPr>
      </p:pic>
    </p:spTree>
    <p:extLst>
      <p:ext uri="{BB962C8B-B14F-4D97-AF65-F5344CB8AC3E}">
        <p14:creationId xmlns:p14="http://schemas.microsoft.com/office/powerpoint/2010/main" val="81051075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A166E2F-9C3F-4D0A-8BA4-C08C7B468DC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8438828" y="1244870"/>
            <a:ext cx="9134373" cy="7883089"/>
          </a:xfrm>
          <a:prstGeom prst="rect">
            <a:avLst/>
          </a:prstGeom>
        </p:spPr>
      </p:pic>
      <p:sp>
        <p:nvSpPr>
          <p:cNvPr id="2" name="Title 1">
            <a:extLst>
              <a:ext uri="{FF2B5EF4-FFF2-40B4-BE49-F238E27FC236}">
                <a16:creationId xmlns:a16="http://schemas.microsoft.com/office/drawing/2014/main" id="{E3C69097-23A4-41DE-9BD8-957CEC6896AC}"/>
              </a:ext>
            </a:extLst>
          </p:cNvPr>
          <p:cNvSpPr>
            <a:spLocks noGrp="1"/>
          </p:cNvSpPr>
          <p:nvPr>
            <p:ph type="title"/>
          </p:nvPr>
        </p:nvSpPr>
        <p:spPr/>
        <p:txBody>
          <a:bodyPr>
            <a:normAutofit/>
          </a:bodyPr>
          <a:lstStyle/>
          <a:p>
            <a:r>
              <a:rPr lang="pt-PT"/>
              <a:t>Execução e acompanhamento</a:t>
            </a:r>
          </a:p>
        </p:txBody>
      </p:sp>
      <p:sp>
        <p:nvSpPr>
          <p:cNvPr id="3" name="Text Placeholder 2">
            <a:extLst>
              <a:ext uri="{FF2B5EF4-FFF2-40B4-BE49-F238E27FC236}">
                <a16:creationId xmlns:a16="http://schemas.microsoft.com/office/drawing/2014/main" id="{DB6021B5-E1B4-4312-92F1-FC261EEB6926}"/>
              </a:ext>
            </a:extLst>
          </p:cNvPr>
          <p:cNvSpPr>
            <a:spLocks noGrp="1"/>
          </p:cNvSpPr>
          <p:nvPr>
            <p:ph type="body" sz="half" idx="1"/>
          </p:nvPr>
        </p:nvSpPr>
        <p:spPr>
          <a:xfrm>
            <a:off x="859521" y="1395680"/>
            <a:ext cx="8764539" cy="7608844"/>
          </a:xfrm>
        </p:spPr>
        <p:txBody>
          <a:bodyPr>
            <a:normAutofit fontScale="92500"/>
          </a:bodyPr>
          <a:lstStyle/>
          <a:p>
            <a:pPr marL="571500" indent="-571500">
              <a:buFont typeface="Arial" panose="020B0604020202020204" pitchFamily="34" charset="0"/>
              <a:buChar char="•"/>
            </a:pPr>
            <a:r>
              <a:rPr lang="pt-PT" dirty="0"/>
              <a:t>Sigam os códigos de conduta estabelecidos</a:t>
            </a:r>
          </a:p>
          <a:p>
            <a:pPr marL="571500" indent="-571500">
              <a:buFont typeface="Arial" panose="020B0604020202020204" pitchFamily="34" charset="0"/>
              <a:buChar char="•"/>
            </a:pPr>
            <a:r>
              <a:rPr lang="pt-PT" dirty="0"/>
              <a:t>Formem o pessoal e previnam abusos</a:t>
            </a:r>
          </a:p>
          <a:p>
            <a:pPr marL="571500" indent="-571500">
              <a:buFont typeface="Arial" panose="020B0604020202020204" pitchFamily="34" charset="0"/>
              <a:buChar char="•"/>
            </a:pPr>
            <a:r>
              <a:rPr lang="pt-PT" dirty="0"/>
              <a:t>Sejam responsáveis perante as pessoas necessitadas – não percam tempo e verifiquem se as coisas estão a correr conforme o previsto</a:t>
            </a:r>
          </a:p>
          <a:p>
            <a:pPr marL="571500" indent="-571500">
              <a:buFont typeface="Arial" panose="020B0604020202020204" pitchFamily="34" charset="0"/>
              <a:buChar char="•"/>
            </a:pPr>
            <a:r>
              <a:rPr lang="pt-PT" dirty="0"/>
              <a:t>Sejam responsáveis perante os doadores – não percam tempo, dinheiro, ou recursos</a:t>
            </a:r>
          </a:p>
        </p:txBody>
      </p:sp>
      <p:sp>
        <p:nvSpPr>
          <p:cNvPr id="4" name="Slide Number Placeholder 3">
            <a:extLst>
              <a:ext uri="{FF2B5EF4-FFF2-40B4-BE49-F238E27FC236}">
                <a16:creationId xmlns:a16="http://schemas.microsoft.com/office/drawing/2014/main" id="{BC4BD7B6-E439-4577-87E4-2F526CB7FFC8}"/>
              </a:ext>
            </a:extLst>
          </p:cNvPr>
          <p:cNvSpPr>
            <a:spLocks noGrp="1"/>
          </p:cNvSpPr>
          <p:nvPr>
            <p:ph type="sldNum" sz="quarter" idx="2"/>
          </p:nvPr>
        </p:nvSpPr>
        <p:spPr>
          <a:xfrm>
            <a:off x="3390428" y="8809567"/>
            <a:ext cx="238848" cy="389915"/>
          </a:xfrm>
        </p:spPr>
        <p:txBody>
          <a:bodyPr/>
          <a:lstStyle/>
          <a:p>
            <a:fld id="{86CB4B4D-7CA3-9044-876B-883B54F8677D}" type="slidenum">
              <a:rPr lang="pt-PT" smtClean="0"/>
              <a:t>8</a:t>
            </a:fld>
            <a:endParaRPr lang="pt-PT"/>
          </a:p>
        </p:txBody>
      </p:sp>
    </p:spTree>
    <p:extLst>
      <p:ext uri="{BB962C8B-B14F-4D97-AF65-F5344CB8AC3E}">
        <p14:creationId xmlns:p14="http://schemas.microsoft.com/office/powerpoint/2010/main" val="2598240112"/>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609D8-71FD-4D51-B032-8720A17D18B8}"/>
              </a:ext>
            </a:extLst>
          </p:cNvPr>
          <p:cNvSpPr>
            <a:spLocks noGrp="1"/>
          </p:cNvSpPr>
          <p:nvPr>
            <p:ph type="title"/>
          </p:nvPr>
        </p:nvSpPr>
        <p:spPr/>
        <p:txBody>
          <a:bodyPr/>
          <a:lstStyle/>
          <a:p>
            <a:r>
              <a:rPr lang="en-GB" dirty="0" err="1"/>
              <a:t>Avaliação</a:t>
            </a:r>
            <a:r>
              <a:rPr lang="en-GB" dirty="0"/>
              <a:t> e </a:t>
            </a:r>
            <a:r>
              <a:rPr lang="en-GB" dirty="0" err="1"/>
              <a:t>aprendizagem</a:t>
            </a:r>
            <a:endParaRPr lang="en-GB" dirty="0"/>
          </a:p>
        </p:txBody>
      </p:sp>
      <p:sp>
        <p:nvSpPr>
          <p:cNvPr id="3" name="Text Placeholder 2">
            <a:extLst>
              <a:ext uri="{FF2B5EF4-FFF2-40B4-BE49-F238E27FC236}">
                <a16:creationId xmlns:a16="http://schemas.microsoft.com/office/drawing/2014/main" id="{9AE0D3E9-6BE8-4C69-964C-ADBD95F00577}"/>
              </a:ext>
            </a:extLst>
          </p:cNvPr>
          <p:cNvSpPr>
            <a:spLocks noGrp="1"/>
          </p:cNvSpPr>
          <p:nvPr>
            <p:ph type="body" sz="half" idx="1"/>
          </p:nvPr>
        </p:nvSpPr>
        <p:spPr>
          <a:xfrm>
            <a:off x="895279" y="1335708"/>
            <a:ext cx="8731321" cy="7273565"/>
          </a:xfrm>
        </p:spPr>
        <p:txBody>
          <a:bodyPr>
            <a:normAutofit/>
          </a:bodyPr>
          <a:lstStyle/>
          <a:p>
            <a:pPr marL="571500" indent="-571500">
              <a:buFont typeface="Arial" panose="020B0604020202020204" pitchFamily="34" charset="0"/>
              <a:buChar char="•"/>
            </a:pPr>
            <a:r>
              <a:rPr lang="pt-PT" dirty="0"/>
              <a:t>O programa deu os resultados pretendidos?</a:t>
            </a:r>
            <a:endParaRPr lang="en-GB" dirty="0"/>
          </a:p>
          <a:p>
            <a:pPr marL="571500" indent="-571500">
              <a:buFont typeface="Arial" panose="020B0604020202020204" pitchFamily="34" charset="0"/>
              <a:buChar char="•"/>
            </a:pPr>
            <a:r>
              <a:rPr lang="pt-PT" dirty="0"/>
              <a:t>As pessoas afetadas avaliaram o programa da mesma forma?</a:t>
            </a:r>
            <a:endParaRPr lang="en-GB" dirty="0"/>
          </a:p>
          <a:p>
            <a:pPr marL="571500" indent="-571500">
              <a:buFont typeface="Arial" panose="020B0604020202020204" pitchFamily="34" charset="0"/>
              <a:buChar char="•"/>
            </a:pPr>
            <a:r>
              <a:rPr lang="pt-PT" dirty="0"/>
              <a:t>Relatem tanto os sucessos como os fracassos</a:t>
            </a:r>
            <a:endParaRPr lang="en-GB" dirty="0"/>
          </a:p>
          <a:p>
            <a:pPr marL="571500" indent="-571500">
              <a:buFont typeface="Arial" panose="020B0604020202020204" pitchFamily="34" charset="0"/>
              <a:buChar char="•"/>
            </a:pPr>
            <a:r>
              <a:rPr lang="pt-PT" dirty="0"/>
              <a:t>Utilizem os sucessos para aprender e formar outras pessoas e os fracassos para defender alterações</a:t>
            </a:r>
            <a:endParaRPr lang="en-GB" dirty="0"/>
          </a:p>
        </p:txBody>
      </p:sp>
      <p:sp>
        <p:nvSpPr>
          <p:cNvPr id="4" name="Slide Number Placeholder 3">
            <a:extLst>
              <a:ext uri="{FF2B5EF4-FFF2-40B4-BE49-F238E27FC236}">
                <a16:creationId xmlns:a16="http://schemas.microsoft.com/office/drawing/2014/main" id="{D73F6E95-7F50-45F1-B765-3E5C7E1711A5}"/>
              </a:ext>
            </a:extLst>
          </p:cNvPr>
          <p:cNvSpPr>
            <a:spLocks noGrp="1"/>
          </p:cNvSpPr>
          <p:nvPr>
            <p:ph type="sldNum" sz="quarter" idx="2"/>
          </p:nvPr>
        </p:nvSpPr>
        <p:spPr>
          <a:xfrm>
            <a:off x="3390428" y="8809567"/>
            <a:ext cx="238848" cy="389915"/>
          </a:xfrm>
        </p:spPr>
        <p:txBody>
          <a:bodyPr/>
          <a:lstStyle/>
          <a:p>
            <a:fld id="{86CB4B4D-7CA3-9044-876B-883B54F8677D}" type="slidenum">
              <a:rPr lang="en-GB" smtClean="0"/>
              <a:t>9</a:t>
            </a:fld>
            <a:endParaRPr lang="en-GB" dirty="0"/>
          </a:p>
        </p:txBody>
      </p:sp>
      <p:pic>
        <p:nvPicPr>
          <p:cNvPr id="6" name="Picture 5">
            <a:extLst>
              <a:ext uri="{FF2B5EF4-FFF2-40B4-BE49-F238E27FC236}">
                <a16:creationId xmlns:a16="http://schemas.microsoft.com/office/drawing/2014/main" id="{E142D1CF-8F78-41DE-A58D-4C8C687CB17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9181642" y="1581468"/>
            <a:ext cx="9686844" cy="6657419"/>
          </a:xfrm>
          <a:prstGeom prst="rect">
            <a:avLst/>
          </a:prstGeom>
          <a:effectLst>
            <a:softEdge rad="317500"/>
          </a:effectLst>
        </p:spPr>
      </p:pic>
    </p:spTree>
    <p:extLst>
      <p:ext uri="{BB962C8B-B14F-4D97-AF65-F5344CB8AC3E}">
        <p14:creationId xmlns:p14="http://schemas.microsoft.com/office/powerpoint/2010/main" val="2126519102"/>
      </p:ext>
    </p:extLst>
  </p:cSld>
  <p:clrMapOvr>
    <a:masterClrMapping/>
  </p:clrMapOvr>
  <p:transition spd="med"/>
</p:sld>
</file>

<file path=ppt/theme/theme1.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3" ma:contentTypeDescription="Create a new document." ma:contentTypeScope="" ma:versionID="6e7c3f28e1bc4b070fd20064c2ee66a9">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a04da16e49fc843fe31a3b399909da27"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Flow_SignoffStatus xmlns="1355b3f0-e072-4ae3-b261-722c43fa6e26" xsi:nil="true"/>
  </documentManagement>
</p:properties>
</file>

<file path=customXml/itemProps1.xml><?xml version="1.0" encoding="utf-8"?>
<ds:datastoreItem xmlns:ds="http://schemas.openxmlformats.org/officeDocument/2006/customXml" ds:itemID="{1FF59DE8-8977-467D-969F-0DFE63604EB8}">
  <ds:schemaRefs>
    <ds:schemaRef ds:uri="http://schemas.microsoft.com/sharepoint/v3/contenttype/forms"/>
  </ds:schemaRefs>
</ds:datastoreItem>
</file>

<file path=customXml/itemProps2.xml><?xml version="1.0" encoding="utf-8"?>
<ds:datastoreItem xmlns:ds="http://schemas.openxmlformats.org/officeDocument/2006/customXml" ds:itemID="{8396BF4E-3647-4E3F-A09F-76E710EDE7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55b3f0-e072-4ae3-b261-722c43fa6e26"/>
    <ds:schemaRef ds:uri="9051fefc-2ea4-4620-a82b-61f19e316bb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AC5A1CA-AAB8-42EA-9ACD-9C1734F384DE}">
  <ds:schemaRefs>
    <ds:schemaRef ds:uri="http://schemas.microsoft.com/office/2006/documentManagement/types"/>
    <ds:schemaRef ds:uri="http://purl.org/dc/terms/"/>
    <ds:schemaRef ds:uri="http://schemas.microsoft.com/office/2006/metadata/properties"/>
    <ds:schemaRef ds:uri="http://www.w3.org/XML/1998/namespace"/>
    <ds:schemaRef ds:uri="http://purl.org/dc/elements/1.1/"/>
    <ds:schemaRef ds:uri="http://purl.org/dc/dcmitype/"/>
    <ds:schemaRef ds:uri="9051fefc-2ea4-4620-a82b-61f19e316bb6"/>
    <ds:schemaRef ds:uri="http://schemas.microsoft.com/office/infopath/2007/PartnerControls"/>
    <ds:schemaRef ds:uri="http://schemas.openxmlformats.org/package/2006/metadata/core-properties"/>
    <ds:schemaRef ds:uri="1355b3f0-e072-4ae3-b261-722c43fa6e26"/>
  </ds:schemaRefs>
</ds:datastoreItem>
</file>

<file path=docProps/app.xml><?xml version="1.0" encoding="utf-8"?>
<Properties xmlns="http://schemas.openxmlformats.org/officeDocument/2006/extended-properties" xmlns:vt="http://schemas.openxmlformats.org/officeDocument/2006/docPropsVTypes">
  <TotalTime>1878</TotalTime>
  <Words>2593</Words>
  <Application>Microsoft Office PowerPoint</Application>
  <PresentationFormat>Personalizados</PresentationFormat>
  <Paragraphs>139</Paragraphs>
  <Slides>17</Slides>
  <Notes>17</Notes>
  <HiddenSlides>0</HiddenSlides>
  <MMClips>0</MMClips>
  <ScaleCrop>false</ScaleCrop>
  <HeadingPairs>
    <vt:vector size="6" baseType="variant">
      <vt:variant>
        <vt:lpstr>Tipos de letra usados</vt:lpstr>
      </vt:variant>
      <vt:variant>
        <vt:i4>6</vt:i4>
      </vt:variant>
      <vt:variant>
        <vt:lpstr>Tema</vt:lpstr>
      </vt:variant>
      <vt:variant>
        <vt:i4>1</vt:i4>
      </vt:variant>
      <vt:variant>
        <vt:lpstr>Títulos dos diapositivos</vt:lpstr>
      </vt:variant>
      <vt:variant>
        <vt:i4>17</vt:i4>
      </vt:variant>
    </vt:vector>
  </HeadingPairs>
  <TitlesOfParts>
    <vt:vector size="24" baseType="lpstr">
      <vt:lpstr>Arial</vt:lpstr>
      <vt:lpstr>Helvetica Neue</vt:lpstr>
      <vt:lpstr>Open Sans</vt:lpstr>
      <vt:lpstr>Open Sans Bold</vt:lpstr>
      <vt:lpstr>Open Sans Light</vt:lpstr>
      <vt:lpstr>Open Sans Regular</vt:lpstr>
      <vt:lpstr>White</vt:lpstr>
      <vt:lpstr>A ESFERA E O CICLO DO ProgramA</vt:lpstr>
      <vt:lpstr>No final desta sessão, serão capazes de:  </vt:lpstr>
      <vt:lpstr>O que é o ciclo do programa?</vt:lpstr>
      <vt:lpstr>O ciclo do programa humanitário</vt:lpstr>
      <vt:lpstr>Avaliação e análise</vt:lpstr>
      <vt:lpstr>Desenvolvimento de estratégias</vt:lpstr>
      <vt:lpstr>Planeamento e conceção do programa</vt:lpstr>
      <vt:lpstr>Execução e acompanhamento</vt:lpstr>
      <vt:lpstr>Avaliação e aprendizagem</vt:lpstr>
      <vt:lpstr>Apresentação do PowerPoint</vt:lpstr>
      <vt:lpstr>Verificação do ciclo do programa</vt:lpstr>
      <vt:lpstr>Instruções – Etapa 1: Triagem</vt:lpstr>
      <vt:lpstr>Que fase está a verificar?</vt:lpstr>
      <vt:lpstr>Instruções – Etapa 2: Receita</vt:lpstr>
      <vt:lpstr>Quais as vossas conclusões?</vt:lpstr>
      <vt:lpstr>Mensagens-chave</vt:lpstr>
      <vt:lpstr>Apresentação do PowerPoint</vt:lpstr>
    </vt:vector>
  </TitlesOfParts>
  <Manager>LM</Manager>
  <Company>SPHERE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tradução de en-pt</dc:subject>
  <dc:creator>DeVon Solomon;Luísa Merki</dc:creator>
  <cp:keywords>2021107</cp:keywords>
  <dc:description>STP 12 Sphere and the Programme Cycle</dc:description>
  <cp:lastModifiedBy>Ulrich Merki</cp:lastModifiedBy>
  <cp:revision>140</cp:revision>
  <cp:lastPrinted>2019-01-17T22:29:42Z</cp:lastPrinted>
  <dcterms:created xsi:type="dcterms:W3CDTF">2018-12-14T22:00:46Z</dcterms:created>
  <dcterms:modified xsi:type="dcterms:W3CDTF">2021-07-11T15:13:12Z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0x01010040548E345B6D594AAA06BAD71EA843DF</vt:lpwstr>
  </property>
  <property fmtid="{D5CDD505-2E9C-101B-9397-08002B2CF9AE}" pid="3" name="Order">
    <vt:r8>6886000</vt:r8>
  </property>
</Properties>
</file>